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16"/>
  </p:notesMasterIdLst>
  <p:sldIdLst>
    <p:sldId id="401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1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this is an</a:t>
            </a:r>
            <a:r>
              <a:rPr lang="en-US" baseline="0" dirty="0" smtClean="0"/>
              <a:t> oversimplification, but can still give insight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Sensor and actuator</a:t>
            </a:r>
            <a:r>
              <a:rPr lang="en-US" baseline="0" dirty="0" smtClean="0"/>
              <a:t> dynamics are neglected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</a:t>
            </a:r>
            <a:r>
              <a:rPr lang="en-US" baseline="0" dirty="0" smtClean="0"/>
              <a:t> = 1000 kg,</a:t>
            </a:r>
          </a:p>
          <a:p>
            <a:endParaRPr lang="en-US" baseline="0" dirty="0" smtClean="0"/>
          </a:p>
          <a:p>
            <a:r>
              <a:rPr lang="en-US" baseline="0" dirty="0" smtClean="0"/>
              <a:t>B = 50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 exactly canonical … may need to do some tuning</a:t>
            </a:r>
          </a:p>
          <a:p>
            <a:r>
              <a:rPr lang="en-US" baseline="0" dirty="0" smtClean="0"/>
              <a:t>U = 10 m/s step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6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6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6.wmf"/><Relationship Id="rId3" Type="http://schemas.openxmlformats.org/officeDocument/2006/relationships/image" Target="../media/image17.jpe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16: </a:t>
            </a:r>
            <a:br>
              <a:rPr lang="en-US" dirty="0" smtClean="0"/>
            </a:br>
            <a:r>
              <a:rPr lang="en-US" dirty="0" smtClean="0"/>
              <a:t>Introduction to Control (Part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buNone/>
            </a:pPr>
            <a:endParaRPr lang="en-US" sz="10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3200" dirty="0"/>
              <a:t>Illustrative cruise control example</a:t>
            </a:r>
          </a:p>
          <a:p>
            <a:pPr marL="857250" indent="-514350">
              <a:buFont typeface="+mj-lt"/>
              <a:buAutoNum type="arabicPeriod"/>
            </a:pPr>
            <a:endParaRPr lang="en-US" sz="12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3200" dirty="0" smtClean="0"/>
              <a:t>Control requirements</a:t>
            </a:r>
          </a:p>
          <a:p>
            <a:pPr marL="857250" indent="-514350">
              <a:buFont typeface="+mj-lt"/>
              <a:buAutoNum type="arabicPeriod"/>
            </a:pPr>
            <a:endParaRPr lang="en-US" sz="12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3200" dirty="0" smtClean="0"/>
              <a:t>Design by pole placement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42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r>
              <a:rPr lang="en-US" sz="2600" dirty="0" smtClean="0"/>
              <a:t>Find the closed-loop transfer function for a cruise control system with PI controller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9" b="30875"/>
          <a:stretch/>
        </p:blipFill>
        <p:spPr>
          <a:xfrm>
            <a:off x="800100" y="2461846"/>
            <a:ext cx="7543800" cy="208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39200" cy="4800600"/>
          </a:xfrm>
        </p:spPr>
        <p:txBody>
          <a:bodyPr/>
          <a:lstStyle/>
          <a:p>
            <a:r>
              <a:rPr lang="en-US" sz="2800" dirty="0" smtClean="0"/>
              <a:t>With two parameters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/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) can place poles of this second-order system anywhere we like (2 </a:t>
            </a:r>
            <a:r>
              <a:rPr lang="en-US" sz="2800" dirty="0" err="1" smtClean="0"/>
              <a:t>d.o.f</a:t>
            </a:r>
            <a:r>
              <a:rPr lang="en-US" sz="2800" dirty="0" smtClean="0"/>
              <a:t>.)</a:t>
            </a:r>
          </a:p>
          <a:p>
            <a:r>
              <a:rPr lang="en-US" sz="2800" dirty="0" smtClean="0"/>
              <a:t>What is the effect of changing the control gains?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05400" y="260765"/>
                <a:ext cx="388620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𝑑𝑒𝑠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(</m:t>
                          </m:r>
                          <m:r>
                            <a:rPr lang="en-US" sz="1800" i="1">
                              <a:latin typeface="Cambria Math"/>
                            </a:rPr>
                            <m:t>𝑠</m:t>
                          </m:r>
                          <m:r>
                            <a:rPr lang="en-US" sz="1800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0765"/>
                <a:ext cx="3886200" cy="6690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65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91600" cy="48006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Let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700" dirty="0" smtClean="0"/>
              <a:t> and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700" dirty="0" smtClean="0"/>
              <a:t>. Choose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7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700" dirty="0" smtClean="0"/>
              <a:t> and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sz="2700" dirty="0" smtClean="0"/>
              <a:t>to achieve a settling time of 2 seconds and a peak time of 1 second.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76800" y="245306"/>
                <a:ext cx="419100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𝑑𝑒𝑠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(</m:t>
                          </m:r>
                          <m:r>
                            <a:rPr lang="en-US" sz="1800" i="1">
                              <a:latin typeface="Cambria Math"/>
                            </a:rPr>
                            <m:t>𝑠</m:t>
                          </m:r>
                          <m:r>
                            <a:rPr lang="en-US" sz="1800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45306"/>
                <a:ext cx="4191000" cy="6690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02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600200"/>
            <a:ext cx="83820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Will the closed-loop system with this controller actually have a settling time of 2 seconds and a peak time of 1 second?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76800" y="245306"/>
                <a:ext cx="419100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𝑑𝑒𝑠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(</m:t>
                          </m:r>
                          <m:r>
                            <a:rPr lang="en-US" sz="1800" i="1">
                              <a:latin typeface="Cambria Math"/>
                            </a:rPr>
                            <m:t>𝑠</m:t>
                          </m:r>
                          <m:r>
                            <a:rPr lang="en-US" sz="1800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/5+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/>
                            </a:rPr>
                            <m:t>/5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45306"/>
                <a:ext cx="4191000" cy="6690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610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Cruise Control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447800"/>
            <a:ext cx="3352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dirty="0" smtClean="0">
                <a:latin typeface="+mn-lt"/>
              </a:rPr>
              <a:t>= control input </a:t>
            </a:r>
          </a:p>
          <a:p>
            <a:r>
              <a:rPr lang="en-US" sz="2000" dirty="0" smtClean="0">
                <a:latin typeface="+mn-lt"/>
              </a:rPr>
              <a:t>(road force, generated by engine indirectly)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000" dirty="0" smtClean="0">
                <a:latin typeface="+mn-lt"/>
              </a:rPr>
              <a:t>= output </a:t>
            </a:r>
          </a:p>
          <a:p>
            <a:r>
              <a:rPr lang="en-US" sz="2000" dirty="0" smtClean="0">
                <a:latin typeface="+mn-lt"/>
              </a:rPr>
              <a:t>(velocity of car)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i="1" dirty="0">
                <a:cs typeface="Times New Roman" pitchFamily="18" charset="0"/>
              </a:rPr>
              <a:t>f</a:t>
            </a:r>
            <a:r>
              <a:rPr lang="en-US" sz="2000" dirty="0" smtClean="0">
                <a:cs typeface="Times New Roman" pitchFamily="18" charset="0"/>
              </a:rPr>
              <a:t>(</a:t>
            </a:r>
            <a:r>
              <a:rPr lang="en-US" sz="2000" i="1" dirty="0" smtClean="0">
                <a:cs typeface="Times New Roman" pitchFamily="18" charset="0"/>
              </a:rPr>
              <a:t>v</a:t>
            </a:r>
            <a:r>
              <a:rPr lang="en-US" sz="2000" dirty="0" smtClean="0">
                <a:cs typeface="Times New Roman" pitchFamily="18" charset="0"/>
              </a:rPr>
              <a:t>)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+mn-lt"/>
              </a:rPr>
              <a:t>= friction/drag force</a:t>
            </a:r>
          </a:p>
          <a:p>
            <a:endParaRPr lang="en-US" sz="20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396240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+mn-lt"/>
                <a:cs typeface="Times New Roman" pitchFamily="18" charset="0"/>
              </a:rPr>
              <a:t>Equation of Motion</a:t>
            </a:r>
            <a:endParaRPr lang="en-US" sz="2800" u="sng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462917"/>
              </p:ext>
            </p:extLst>
          </p:nvPr>
        </p:nvGraphicFramePr>
        <p:xfrm>
          <a:off x="1123950" y="4724400"/>
          <a:ext cx="30194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34" name="Equation" r:id="rId4" imgW="1218960" imgH="253800" progId="Equation.DSMT4">
                  <p:embed/>
                </p:oleObj>
              </mc:Choice>
              <mc:Fallback>
                <p:oleObj name="Equation" r:id="rId4" imgW="1218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4724400"/>
                        <a:ext cx="301942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742936"/>
              </p:ext>
            </p:extLst>
          </p:nvPr>
        </p:nvGraphicFramePr>
        <p:xfrm>
          <a:off x="1050925" y="5397500"/>
          <a:ext cx="31448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35" name="Equation" r:id="rId6" imgW="1269720" imgH="177480" progId="Equation.DSMT4">
                  <p:embed/>
                </p:oleObj>
              </mc:Choice>
              <mc:Fallback>
                <p:oleObj name="Equation" r:id="rId6" imgW="1269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5397500"/>
                        <a:ext cx="314483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91" descr="http://ctms.engin.umich.edu/CTMS/Content/CruiseControl/System/Modeling/figures/cruise_control_schematic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9" y="1676400"/>
            <a:ext cx="4114800" cy="1828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371119" y="1992868"/>
            <a:ext cx="32573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</a:rPr>
              <a:t>F</a:t>
            </a:r>
            <a:endParaRPr lang="en-US" sz="1800" i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782" y="1967468"/>
            <a:ext cx="505267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bg1">
                    <a:lumMod val="10000"/>
                  </a:schemeClr>
                </a:solidFill>
              </a:rPr>
              <a:t>f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</a:rPr>
              <a:t>v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  <a:endParaRPr lang="en-US" sz="18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86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Cruise Control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3657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+mn-lt"/>
                <a:cs typeface="Times New Roman" pitchFamily="18" charset="0"/>
              </a:rPr>
              <a:t>Transfer function</a:t>
            </a:r>
            <a:endParaRPr lang="en-US" sz="2000" dirty="0" smtClean="0">
              <a:latin typeface="+mn-lt"/>
            </a:endParaRPr>
          </a:p>
          <a:p>
            <a:endParaRPr lang="en-US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04800" y="2792413"/>
          <a:ext cx="209232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60" name="Equation" r:id="rId3" imgW="927000" imgH="419040" progId="Equation.DSMT4">
                  <p:embed/>
                </p:oleObj>
              </mc:Choice>
              <mc:Fallback>
                <p:oleObj name="Equation" r:id="rId3" imgW="927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92413"/>
                        <a:ext cx="2092325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91000" y="1905000"/>
            <a:ext cx="3657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  <a:cs typeface="Times New Roman" pitchFamily="18" charset="0"/>
              </a:rPr>
              <a:t>f</a:t>
            </a:r>
            <a:r>
              <a:rPr lang="en-US" sz="2400" dirty="0" smtClean="0">
                <a:latin typeface="+mn-lt"/>
                <a:cs typeface="Times New Roman" pitchFamily="18" charset="0"/>
              </a:rPr>
              <a:t>irst-order </a:t>
            </a:r>
          </a:p>
          <a:p>
            <a:r>
              <a:rPr lang="en-US" sz="2400" dirty="0" smtClean="0">
                <a:latin typeface="+mn-lt"/>
                <a:cs typeface="Times New Roman" pitchFamily="18" charset="0"/>
              </a:rPr>
              <a:t>response</a:t>
            </a:r>
            <a:endParaRPr lang="en-US" sz="18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>
            <a:off x="5791200" y="1828800"/>
            <a:ext cx="228600" cy="1143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246209"/>
              </p:ext>
            </p:extLst>
          </p:nvPr>
        </p:nvGraphicFramePr>
        <p:xfrm>
          <a:off x="5943600" y="1905000"/>
          <a:ext cx="2408238" cy="970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61" name="Equation" r:id="rId5" imgW="1002960" imgH="406080" progId="Equation.DSMT4">
                  <p:embed/>
                </p:oleObj>
              </mc:Choice>
              <mc:Fallback>
                <p:oleObj name="Equation" r:id="rId5" imgW="1002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05000"/>
                        <a:ext cx="2408238" cy="9709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668936" y="5410200"/>
            <a:ext cx="1219200" cy="9144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54536" y="5867400"/>
            <a:ext cx="9144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3"/>
          </p:cNvCxnSpPr>
          <p:nvPr/>
        </p:nvCxnSpPr>
        <p:spPr>
          <a:xfrm>
            <a:off x="4888136" y="5867400"/>
            <a:ext cx="9906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97602" y="591237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589451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787877" y="5486400"/>
          <a:ext cx="93652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62"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877" y="5486400"/>
                        <a:ext cx="93652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304800" y="2211387"/>
          <a:ext cx="32686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63" name="Equation" r:id="rId9" imgW="1447560" imgH="203040" progId="Equation.DSMT4">
                  <p:embed/>
                </p:oleObj>
              </mc:Choice>
              <mc:Fallback>
                <p:oleObj name="Equation" r:id="rId9" imgW="1447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11387"/>
                        <a:ext cx="326866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374900" y="2792413"/>
          <a:ext cx="18923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64" name="Equation" r:id="rId11" imgW="838080" imgH="419040" progId="Equation.DSMT4">
                  <p:embed/>
                </p:oleObj>
              </mc:Choice>
              <mc:Fallback>
                <p:oleObj name="Equation" r:id="rId11" imgW="838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2792413"/>
                        <a:ext cx="18923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Elbow Connector 21"/>
          <p:cNvCxnSpPr/>
          <p:nvPr/>
        </p:nvCxnSpPr>
        <p:spPr>
          <a:xfrm flipV="1">
            <a:off x="2209800" y="4941888"/>
            <a:ext cx="1295400" cy="6858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14"/>
          <p:cNvGrpSpPr>
            <a:grpSpLocks/>
          </p:cNvGrpSpPr>
          <p:nvPr/>
        </p:nvGrpSpPr>
        <p:grpSpPr bwMode="auto">
          <a:xfrm>
            <a:off x="5562600" y="4419601"/>
            <a:ext cx="1524000" cy="1295400"/>
            <a:chOff x="3048000" y="3124200"/>
            <a:chExt cx="1524000" cy="78982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048000" y="3914020"/>
              <a:ext cx="2317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3276600" y="3124200"/>
              <a:ext cx="1295400" cy="786648"/>
            </a:xfrm>
            <a:custGeom>
              <a:avLst/>
              <a:gdLst>
                <a:gd name="connsiteX0" fmla="*/ 0 w 1284514"/>
                <a:gd name="connsiteY0" fmla="*/ 780143 h 780143"/>
                <a:gd name="connsiteX1" fmla="*/ 304800 w 1284514"/>
                <a:gd name="connsiteY1" fmla="*/ 127000 h 780143"/>
                <a:gd name="connsiteX2" fmla="*/ 1284514 w 1284514"/>
                <a:gd name="connsiteY2" fmla="*/ 18143 h 780143"/>
                <a:gd name="connsiteX0" fmla="*/ 53521 w 1338035"/>
                <a:gd name="connsiteY0" fmla="*/ 843396 h 843396"/>
                <a:gd name="connsiteX1" fmla="*/ 214085 w 1338035"/>
                <a:gd name="connsiteY1" fmla="*/ 127000 h 843396"/>
                <a:gd name="connsiteX2" fmla="*/ 1338035 w 1338035"/>
                <a:gd name="connsiteY2" fmla="*/ 81396 h 843396"/>
                <a:gd name="connsiteX0" fmla="*/ 0 w 1364796"/>
                <a:gd name="connsiteY0" fmla="*/ 900060 h 900060"/>
                <a:gd name="connsiteX1" fmla="*/ 240846 w 1364796"/>
                <a:gd name="connsiteY1" fmla="*/ 135095 h 900060"/>
                <a:gd name="connsiteX2" fmla="*/ 1364796 w 1364796"/>
                <a:gd name="connsiteY2" fmla="*/ 89491 h 900060"/>
                <a:gd name="connsiteX0" fmla="*/ 0 w 1364796"/>
                <a:gd name="connsiteY0" fmla="*/ 913708 h 913708"/>
                <a:gd name="connsiteX1" fmla="*/ 240846 w 1364796"/>
                <a:gd name="connsiteY1" fmla="*/ 148743 h 913708"/>
                <a:gd name="connsiteX2" fmla="*/ 1364796 w 1364796"/>
                <a:gd name="connsiteY2" fmla="*/ 21248 h 91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4796" h="913708">
                  <a:moveTo>
                    <a:pt x="0" y="913708"/>
                  </a:moveTo>
                  <a:cubicBezTo>
                    <a:pt x="45357" y="650636"/>
                    <a:pt x="13380" y="297486"/>
                    <a:pt x="240846" y="148743"/>
                  </a:cubicBezTo>
                  <a:cubicBezTo>
                    <a:pt x="468312" y="0"/>
                    <a:pt x="981981" y="12176"/>
                    <a:pt x="1364796" y="21248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742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2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0" y="3540792"/>
            <a:ext cx="120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controller</a:t>
            </a:r>
            <a:endParaRPr lang="en-US" sz="1800" baseline="-250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3936" y="3550864"/>
            <a:ext cx="73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plant</a:t>
            </a:r>
            <a:endParaRPr lang="en-US" sz="1800" baseline="-250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Cruise Control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Response is stable (which is good)</a:t>
            </a:r>
          </a:p>
          <a:p>
            <a:r>
              <a:rPr lang="en-US" sz="2400" dirty="0" smtClean="0"/>
              <a:t>Not robust to disturbances, uncertainties</a:t>
            </a:r>
          </a:p>
          <a:p>
            <a:r>
              <a:rPr lang="en-US" sz="2400" dirty="0" smtClean="0"/>
              <a:t>May not be fast enough</a:t>
            </a:r>
          </a:p>
          <a:p>
            <a:r>
              <a:rPr lang="en-US" sz="2400" dirty="0" smtClean="0"/>
              <a:t>How to make better? Add control!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smtClean="0"/>
              <a:t>Control law is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f=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/>
              <a:t>, applied force is </a:t>
            </a:r>
            <a:r>
              <a:rPr lang="en-US" sz="2400" u="sng" dirty="0" smtClean="0"/>
              <a:t>proportional</a:t>
            </a:r>
            <a:r>
              <a:rPr lang="en-US" sz="2400" dirty="0" smtClean="0"/>
              <a:t> to the error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4" b="29427"/>
          <a:stretch/>
        </p:blipFill>
        <p:spPr>
          <a:xfrm>
            <a:off x="838200" y="3294859"/>
            <a:ext cx="5562600" cy="257254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200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ole.jpg"/>
          <p:cNvPicPr>
            <a:picLocks noChangeAspect="1"/>
          </p:cNvPicPr>
          <p:nvPr/>
        </p:nvPicPr>
        <p:blipFill>
          <a:blip r:embed="rId3" cstate="print"/>
          <a:srcRect l="11111" t="19048" r="25926" b="16667"/>
          <a:stretch>
            <a:fillRect/>
          </a:stretch>
        </p:blipFill>
        <p:spPr>
          <a:xfrm>
            <a:off x="5105400" y="1524000"/>
            <a:ext cx="3070578" cy="2438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Cruise Control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002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+mn-lt"/>
                <a:cs typeface="Times New Roman" pitchFamily="18" charset="0"/>
              </a:rPr>
              <a:t>Closed-loop transfer function</a:t>
            </a:r>
            <a:endParaRPr lang="en-US" sz="2000" dirty="0" smtClean="0">
              <a:latin typeface="+mn-lt"/>
            </a:endParaRPr>
          </a:p>
          <a:p>
            <a:endParaRPr lang="en-US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506497"/>
              </p:ext>
            </p:extLst>
          </p:nvPr>
        </p:nvGraphicFramePr>
        <p:xfrm>
          <a:off x="2643188" y="2590800"/>
          <a:ext cx="1776412" cy="170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79" name="Equation" r:id="rId4" imgW="787320" imgH="761760" progId="Equation.DSMT4">
                  <p:embed/>
                </p:oleObj>
              </mc:Choice>
              <mc:Fallback>
                <p:oleObj name="Equation" r:id="rId4" imgW="7873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2590800"/>
                        <a:ext cx="1776412" cy="170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95800" y="4943356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  <a:cs typeface="Times New Roman" pitchFamily="18" charset="0"/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>
            <a:off x="5181600" y="4638675"/>
            <a:ext cx="228600" cy="1143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093809"/>
              </p:ext>
            </p:extLst>
          </p:nvPr>
        </p:nvGraphicFramePr>
        <p:xfrm>
          <a:off x="5562600" y="4229100"/>
          <a:ext cx="25908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80" name="Equation" r:id="rId6" imgW="1079280" imgH="812520" progId="Equation.DSMT4">
                  <p:embed/>
                </p:oleObj>
              </mc:Choice>
              <mc:Fallback>
                <p:oleObj name="Equation" r:id="rId6" imgW="107928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229100"/>
                        <a:ext cx="25908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498226"/>
              </p:ext>
            </p:extLst>
          </p:nvPr>
        </p:nvGraphicFramePr>
        <p:xfrm>
          <a:off x="700088" y="4691499"/>
          <a:ext cx="1890712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81" name="Equation" r:id="rId8" imgW="838080" imgH="393480" progId="Equation.DSMT4">
                  <p:embed/>
                </p:oleObj>
              </mc:Choice>
              <mc:Fallback>
                <p:oleObj name="Equation" r:id="rId8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4691499"/>
                        <a:ext cx="1890712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729465"/>
              </p:ext>
            </p:extLst>
          </p:nvPr>
        </p:nvGraphicFramePr>
        <p:xfrm>
          <a:off x="2614613" y="4308475"/>
          <a:ext cx="186372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82" name="Equation" r:id="rId10" imgW="825480" imgH="761760" progId="Equation.DSMT4">
                  <p:embed/>
                </p:oleObj>
              </mc:Choice>
              <mc:Fallback>
                <p:oleObj name="Equation" r:id="rId10" imgW="8254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308475"/>
                        <a:ext cx="1863725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709466"/>
              </p:ext>
            </p:extLst>
          </p:nvPr>
        </p:nvGraphicFramePr>
        <p:xfrm>
          <a:off x="184150" y="2973714"/>
          <a:ext cx="24066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83" name="Equation" r:id="rId12" imgW="1066680" imgH="419040" progId="Equation.DSMT4">
                  <p:embed/>
                </p:oleObj>
              </mc:Choice>
              <mc:Fallback>
                <p:oleObj name="Equation" r:id="rId12" imgW="1066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2973714"/>
                        <a:ext cx="240665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213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Cruise Control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Making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/>
              <a:t> larger makes system faster and DC gain closer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 smtClean="0"/>
          </a:p>
          <a:p>
            <a:pPr lvl="1"/>
            <a:r>
              <a:rPr lang="en-US" sz="2200" dirty="0" smtClean="0"/>
              <a:t>both are generally desirable</a:t>
            </a:r>
          </a:p>
          <a:p>
            <a:r>
              <a:rPr lang="en-US" sz="2400" dirty="0" smtClean="0"/>
              <a:t>Any drawbacks?</a:t>
            </a:r>
          </a:p>
          <a:p>
            <a:pPr lvl="1"/>
            <a:r>
              <a:rPr lang="en-US" sz="2200" dirty="0" smtClean="0"/>
              <a:t>Eventually actuator will saturate</a:t>
            </a:r>
          </a:p>
          <a:p>
            <a:pPr lvl="1"/>
            <a:r>
              <a:rPr lang="en-US" sz="2200" dirty="0" smtClean="0"/>
              <a:t>Higher-order dynamics have been neglected (sensors, actuators), large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dirty="0" smtClean="0"/>
              <a:t> often will increase oscillation</a:t>
            </a:r>
          </a:p>
          <a:p>
            <a:pPr lvl="1"/>
            <a:r>
              <a:rPr lang="en-US" sz="2200" dirty="0" smtClean="0"/>
              <a:t>Large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dirty="0" smtClean="0"/>
              <a:t> can amplify unwanted inputs (like noise)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Can we do better by trying a more complicated controller?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16</a:t>
            </a:r>
            <a:endParaRPr lang="en-US" dirty="0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640669"/>
              </p:ext>
            </p:extLst>
          </p:nvPr>
        </p:nvGraphicFramePr>
        <p:xfrm>
          <a:off x="1600200" y="5155407"/>
          <a:ext cx="203041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37" name="Equation" r:id="rId4" imgW="1091880" imgH="419040" progId="Equation.DSMT4">
                  <p:embed/>
                </p:oleObj>
              </mc:Choice>
              <mc:Fallback>
                <p:oleObj name="Equation" r:id="rId4" imgW="1091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55407"/>
                        <a:ext cx="2030412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167651"/>
              </p:ext>
            </p:extLst>
          </p:nvPr>
        </p:nvGraphicFramePr>
        <p:xfrm>
          <a:off x="3673366" y="4838700"/>
          <a:ext cx="146367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38" name="Equation" r:id="rId6" imgW="787320" imgH="761760" progId="Equation.DSMT4">
                  <p:embed/>
                </p:oleObj>
              </mc:Choice>
              <mc:Fallback>
                <p:oleObj name="Equation" r:id="rId6" imgW="7873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366" y="4838700"/>
                        <a:ext cx="146367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765776"/>
              </p:ext>
            </p:extLst>
          </p:nvPr>
        </p:nvGraphicFramePr>
        <p:xfrm>
          <a:off x="5146675" y="5180013"/>
          <a:ext cx="15589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39" name="Equation" r:id="rId8" imgW="838080" imgH="393480" progId="Equation.DSMT4">
                  <p:embed/>
                </p:oleObj>
              </mc:Choice>
              <mc:Fallback>
                <p:oleObj name="Equation" r:id="rId8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5180013"/>
                        <a:ext cx="15589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053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Cruise Control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the preceding, the control was proportional to the error … called a P (proportional) controller</a:t>
            </a:r>
          </a:p>
          <a:p>
            <a:r>
              <a:rPr lang="en-US" sz="2800" dirty="0" smtClean="0"/>
              <a:t>Can add terms for the integral of the error (I) and the derivative of the error (D)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Each term of the PID controller changes system performance in a different way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16</a:t>
            </a:r>
            <a:endParaRPr lang="en-US" dirty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615599"/>
              </p:ext>
            </p:extLst>
          </p:nvPr>
        </p:nvGraphicFramePr>
        <p:xfrm>
          <a:off x="1981200" y="4073525"/>
          <a:ext cx="419812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4" name="Equation" r:id="rId3" imgW="1485720" imgH="393480" progId="Equation.DSMT4">
                  <p:embed/>
                </p:oleObj>
              </mc:Choice>
              <mc:Fallback>
                <p:oleObj name="Equation" r:id="rId3" imgW="1485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73525"/>
                        <a:ext cx="419812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771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Requirements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16</a:t>
            </a:r>
            <a:endParaRPr lang="en-US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3124200" y="5672138"/>
          <a:ext cx="24971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7" name="Equation" r:id="rId3" imgW="1104840" imgH="228600" progId="Equation.DSMT4">
                  <p:embed/>
                </p:oleObj>
              </mc:Choice>
              <mc:Fallback>
                <p:oleObj name="Equation" r:id="rId3" imgW="1104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672138"/>
                        <a:ext cx="249713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Approach to control design: Translate engineering specifications into control requirements, then design a controller to meet those specifications</a:t>
            </a:r>
          </a:p>
          <a:p>
            <a:r>
              <a:rPr lang="en-US" sz="2800" u="sng" dirty="0" smtClean="0"/>
              <a:t>Example transient specifications</a:t>
            </a:r>
          </a:p>
          <a:p>
            <a:pPr lvl="1"/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u="sng" dirty="0" smtClean="0"/>
              <a:t>Example steady-state specifications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Typically it is required that steady-state error be less than some amount,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0.02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Can use F.V.T. for different types of reference inputs</a:t>
            </a:r>
          </a:p>
          <a:p>
            <a:pPr lvl="1">
              <a:buNone/>
            </a:pP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559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Pole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Poles of a system affect the time response</a:t>
            </a:r>
          </a:p>
          <a:p>
            <a:endParaRPr lang="en-US" sz="1100" dirty="0" smtClean="0"/>
          </a:p>
          <a:p>
            <a:r>
              <a:rPr lang="en-US" sz="2800" dirty="0" smtClean="0"/>
              <a:t>Choose controller gains (for ex.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/>
              <a:t>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,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/>
              <a:t>) so that poles of the closed-loop system meet given requirements</a:t>
            </a:r>
          </a:p>
          <a:p>
            <a:endParaRPr lang="en-US" sz="1100" dirty="0" smtClean="0"/>
          </a:p>
          <a:p>
            <a:r>
              <a:rPr lang="en-US" sz="2800" dirty="0" smtClean="0"/>
              <a:t>If system is simple (first order, or second order) can employ algebra</a:t>
            </a:r>
          </a:p>
          <a:p>
            <a:endParaRPr lang="en-US" sz="1100" dirty="0" smtClean="0"/>
          </a:p>
          <a:p>
            <a:r>
              <a:rPr lang="en-US" sz="2800" dirty="0" smtClean="0"/>
              <a:t>Process is generally iterative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644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11895</TotalTime>
  <Words>684</Words>
  <Application>Microsoft Office PowerPoint</Application>
  <PresentationFormat>On-screen Show (4:3)</PresentationFormat>
  <Paragraphs>130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UDM_Theme (2)</vt:lpstr>
      <vt:lpstr>UDM Theme</vt:lpstr>
      <vt:lpstr>Equation</vt:lpstr>
      <vt:lpstr>Lecture 16:  Introduction to Control (Part II)</vt:lpstr>
      <vt:lpstr>Cruise Control Example</vt:lpstr>
      <vt:lpstr>Cruise Control Example</vt:lpstr>
      <vt:lpstr>Cruise Control Example</vt:lpstr>
      <vt:lpstr>Cruise Control Example</vt:lpstr>
      <vt:lpstr>Cruise Control Example</vt:lpstr>
      <vt:lpstr>Cruise Control Example</vt:lpstr>
      <vt:lpstr>Control Requirements</vt:lpstr>
      <vt:lpstr>Pole Placement</vt:lpstr>
      <vt:lpstr>Example</vt:lpstr>
      <vt:lpstr>Example (continued)</vt:lpstr>
      <vt:lpstr>Example (continued)</vt:lpstr>
      <vt:lpstr>Example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173</cp:revision>
  <dcterms:created xsi:type="dcterms:W3CDTF">2012-12-20T22:15:23Z</dcterms:created>
  <dcterms:modified xsi:type="dcterms:W3CDTF">2015-10-04T19:06:23Z</dcterms:modified>
</cp:coreProperties>
</file>