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66" r:id="rId2"/>
  </p:sldMasterIdLst>
  <p:notesMasterIdLst>
    <p:notesMasterId r:id="rId22"/>
  </p:notesMasterIdLst>
  <p:sldIdLst>
    <p:sldId id="436" r:id="rId3"/>
    <p:sldId id="437" r:id="rId4"/>
    <p:sldId id="438" r:id="rId5"/>
    <p:sldId id="439" r:id="rId6"/>
    <p:sldId id="440" r:id="rId7"/>
    <p:sldId id="441" r:id="rId8"/>
    <p:sldId id="427" r:id="rId9"/>
    <p:sldId id="428" r:id="rId10"/>
    <p:sldId id="429" r:id="rId11"/>
    <p:sldId id="430" r:id="rId12"/>
    <p:sldId id="431" r:id="rId13"/>
    <p:sldId id="432" r:id="rId14"/>
    <p:sldId id="433" r:id="rId15"/>
    <p:sldId id="434" r:id="rId16"/>
    <p:sldId id="435" r:id="rId17"/>
    <p:sldId id="442" r:id="rId18"/>
    <p:sldId id="443" r:id="rId19"/>
    <p:sldId id="444" r:id="rId20"/>
    <p:sldId id="445" r:id="rId21"/>
  </p:sldIdLst>
  <p:sldSz cx="9144000" cy="6858000" type="screen4x3"/>
  <p:notesSz cx="7315200" cy="9601200"/>
  <p:defaultTextStyle>
    <a:defPPr>
      <a:defRPr lang="en-US"/>
    </a:defPPr>
    <a:lvl1pPr algn="l" rtl="0" fontAlgn="base">
      <a:spcBef>
        <a:spcPct val="0"/>
      </a:spcBef>
      <a:spcAft>
        <a:spcPct val="0"/>
      </a:spcAft>
      <a:defRPr sz="4400" kern="1200">
        <a:solidFill>
          <a:schemeClr val="tx2"/>
        </a:solidFill>
        <a:latin typeface="Times New Roman" pitchFamily="18" charset="0"/>
        <a:ea typeface="+mn-ea"/>
        <a:cs typeface="Arial" pitchFamily="34" charset="0"/>
      </a:defRPr>
    </a:lvl1pPr>
    <a:lvl2pPr marL="457200" algn="l" rtl="0" fontAlgn="base">
      <a:spcBef>
        <a:spcPct val="0"/>
      </a:spcBef>
      <a:spcAft>
        <a:spcPct val="0"/>
      </a:spcAft>
      <a:defRPr sz="4400" kern="1200">
        <a:solidFill>
          <a:schemeClr val="tx2"/>
        </a:solidFill>
        <a:latin typeface="Times New Roman" pitchFamily="18" charset="0"/>
        <a:ea typeface="+mn-ea"/>
        <a:cs typeface="Arial" pitchFamily="34" charset="0"/>
      </a:defRPr>
    </a:lvl2pPr>
    <a:lvl3pPr marL="914400" algn="l" rtl="0" fontAlgn="base">
      <a:spcBef>
        <a:spcPct val="0"/>
      </a:spcBef>
      <a:spcAft>
        <a:spcPct val="0"/>
      </a:spcAft>
      <a:defRPr sz="4400" kern="1200">
        <a:solidFill>
          <a:schemeClr val="tx2"/>
        </a:solidFill>
        <a:latin typeface="Times New Roman" pitchFamily="18" charset="0"/>
        <a:ea typeface="+mn-ea"/>
        <a:cs typeface="Arial" pitchFamily="34" charset="0"/>
      </a:defRPr>
    </a:lvl3pPr>
    <a:lvl4pPr marL="1371600" algn="l" rtl="0" fontAlgn="base">
      <a:spcBef>
        <a:spcPct val="0"/>
      </a:spcBef>
      <a:spcAft>
        <a:spcPct val="0"/>
      </a:spcAft>
      <a:defRPr sz="4400" kern="1200">
        <a:solidFill>
          <a:schemeClr val="tx2"/>
        </a:solidFill>
        <a:latin typeface="Times New Roman" pitchFamily="18" charset="0"/>
        <a:ea typeface="+mn-ea"/>
        <a:cs typeface="Arial" pitchFamily="34" charset="0"/>
      </a:defRPr>
    </a:lvl4pPr>
    <a:lvl5pPr marL="1828800" algn="l" rtl="0" fontAlgn="base">
      <a:spcBef>
        <a:spcPct val="0"/>
      </a:spcBef>
      <a:spcAft>
        <a:spcPct val="0"/>
      </a:spcAft>
      <a:defRPr sz="4400" kern="1200">
        <a:solidFill>
          <a:schemeClr val="tx2"/>
        </a:solidFill>
        <a:latin typeface="Times New Roman" pitchFamily="18" charset="0"/>
        <a:ea typeface="+mn-ea"/>
        <a:cs typeface="Arial" pitchFamily="34" charset="0"/>
      </a:defRPr>
    </a:lvl5pPr>
    <a:lvl6pPr marL="2286000" algn="l" defTabSz="914400" rtl="0" eaLnBrk="1" latinLnBrk="0" hangingPunct="1">
      <a:defRPr sz="4400" kern="1200">
        <a:solidFill>
          <a:schemeClr val="tx2"/>
        </a:solidFill>
        <a:latin typeface="Times New Roman" pitchFamily="18" charset="0"/>
        <a:ea typeface="+mn-ea"/>
        <a:cs typeface="Arial" pitchFamily="34" charset="0"/>
      </a:defRPr>
    </a:lvl6pPr>
    <a:lvl7pPr marL="2743200" algn="l" defTabSz="914400" rtl="0" eaLnBrk="1" latinLnBrk="0" hangingPunct="1">
      <a:defRPr sz="4400" kern="1200">
        <a:solidFill>
          <a:schemeClr val="tx2"/>
        </a:solidFill>
        <a:latin typeface="Times New Roman" pitchFamily="18" charset="0"/>
        <a:ea typeface="+mn-ea"/>
        <a:cs typeface="Arial" pitchFamily="34" charset="0"/>
      </a:defRPr>
    </a:lvl7pPr>
    <a:lvl8pPr marL="3200400" algn="l" defTabSz="914400" rtl="0" eaLnBrk="1" latinLnBrk="0" hangingPunct="1">
      <a:defRPr sz="4400" kern="1200">
        <a:solidFill>
          <a:schemeClr val="tx2"/>
        </a:solidFill>
        <a:latin typeface="Times New Roman" pitchFamily="18" charset="0"/>
        <a:ea typeface="+mn-ea"/>
        <a:cs typeface="Arial" pitchFamily="34" charset="0"/>
      </a:defRPr>
    </a:lvl8pPr>
    <a:lvl9pPr marL="3657600" algn="l" defTabSz="914400" rtl="0" eaLnBrk="1" latinLnBrk="0" hangingPunct="1">
      <a:defRPr sz="4400" kern="1200">
        <a:solidFill>
          <a:schemeClr val="tx2"/>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31" autoAdjust="0"/>
  </p:normalViewPr>
  <p:slideViewPr>
    <p:cSldViewPr>
      <p:cViewPr>
        <p:scale>
          <a:sx n="94" d="100"/>
          <a:sy n="94" d="100"/>
        </p:scale>
        <p:origin x="-128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4" Type="http://schemas.openxmlformats.org/officeDocument/2006/relationships/image" Target="../media/image3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7" Type="http://schemas.openxmlformats.org/officeDocument/2006/relationships/image" Target="../media/image16.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4"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BD9284E5-358B-45FF-92E7-5A18DBA78FF7}" type="datetimeFigureOut">
              <a:rPr lang="en-US" smtClean="0"/>
              <a:pPr/>
              <a:t>10/4/2015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2ED2E970-62A4-4A6F-A094-DBABC7DFC839}" type="slidenum">
              <a:rPr lang="en-US" smtClean="0"/>
              <a:pPr/>
              <a:t>‹#›</a:t>
            </a:fld>
            <a:endParaRPr lang="en-US"/>
          </a:p>
        </p:txBody>
      </p:sp>
    </p:spTree>
    <p:extLst>
      <p:ext uri="{BB962C8B-B14F-4D97-AF65-F5344CB8AC3E}">
        <p14:creationId xmlns:p14="http://schemas.microsoft.com/office/powerpoint/2010/main" val="34245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D3A041A-1885-499C-8C68-E526315865D3}"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Write on the board</a:t>
            </a:r>
            <a:endParaRPr lang="en-US" dirty="0"/>
          </a:p>
        </p:txBody>
      </p:sp>
      <p:sp>
        <p:nvSpPr>
          <p:cNvPr id="4" name="Slide Number Placeholder 3"/>
          <p:cNvSpPr>
            <a:spLocks noGrp="1"/>
          </p:cNvSpPr>
          <p:nvPr>
            <p:ph type="sldNum" sz="quarter" idx="10"/>
          </p:nvPr>
        </p:nvSpPr>
        <p:spPr/>
        <p:txBody>
          <a:bodyPr/>
          <a:lstStyle/>
          <a:p>
            <a:pPr>
              <a:defRPr/>
            </a:pPr>
            <a:fld id="{FD3A041A-1885-499C-8C68-E526315865D3}" type="slidenum">
              <a:rPr lang="en-US" smtClean="0"/>
              <a:pPr>
                <a:defRPr/>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D2E970-62A4-4A6F-A094-DBABC7DFC839}" type="slidenum">
              <a:rPr lang="en-US" smtClean="0"/>
              <a:pPr/>
              <a:t>14</a:t>
            </a:fld>
            <a:endParaRPr lang="en-US"/>
          </a:p>
        </p:txBody>
      </p:sp>
    </p:spTree>
    <p:extLst>
      <p:ext uri="{BB962C8B-B14F-4D97-AF65-F5344CB8AC3E}">
        <p14:creationId xmlns:p14="http://schemas.microsoft.com/office/powerpoint/2010/main" val="4096593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D3A041A-1885-499C-8C68-E526315865D3}" type="slidenum">
              <a:rPr lang="en-US" smtClean="0"/>
              <a:pPr>
                <a:defRPr/>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D2E970-62A4-4A6F-A094-DBABC7DFC839}" type="slidenum">
              <a:rPr lang="en-US" smtClean="0"/>
              <a:pPr/>
              <a:t>16</a:t>
            </a:fld>
            <a:endParaRPr lang="en-US"/>
          </a:p>
        </p:txBody>
      </p:sp>
    </p:spTree>
    <p:extLst>
      <p:ext uri="{BB962C8B-B14F-4D97-AF65-F5344CB8AC3E}">
        <p14:creationId xmlns:p14="http://schemas.microsoft.com/office/powerpoint/2010/main" val="621987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D2E970-62A4-4A6F-A094-DBABC7DFC839}" type="slidenum">
              <a:rPr lang="en-US" smtClean="0"/>
              <a:pPr/>
              <a:t>17</a:t>
            </a:fld>
            <a:endParaRPr lang="en-US"/>
          </a:p>
        </p:txBody>
      </p:sp>
    </p:spTree>
    <p:extLst>
      <p:ext uri="{BB962C8B-B14F-4D97-AF65-F5344CB8AC3E}">
        <p14:creationId xmlns:p14="http://schemas.microsoft.com/office/powerpoint/2010/main" val="23299751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D2E970-62A4-4A6F-A094-DBABC7DFC839}" type="slidenum">
              <a:rPr lang="en-US" smtClean="0"/>
              <a:pPr/>
              <a:t>18</a:t>
            </a:fld>
            <a:endParaRPr lang="en-US"/>
          </a:p>
        </p:txBody>
      </p:sp>
    </p:spTree>
    <p:extLst>
      <p:ext uri="{BB962C8B-B14F-4D97-AF65-F5344CB8AC3E}">
        <p14:creationId xmlns:p14="http://schemas.microsoft.com/office/powerpoint/2010/main" val="1982419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D2E970-62A4-4A6F-A094-DBABC7DFC839}" type="slidenum">
              <a:rPr lang="en-US" smtClean="0"/>
              <a:pPr/>
              <a:t>19</a:t>
            </a:fld>
            <a:endParaRPr lang="en-US"/>
          </a:p>
        </p:txBody>
      </p:sp>
    </p:spTree>
    <p:extLst>
      <p:ext uri="{BB962C8B-B14F-4D97-AF65-F5344CB8AC3E}">
        <p14:creationId xmlns:p14="http://schemas.microsoft.com/office/powerpoint/2010/main" val="2204131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Have</a:t>
            </a:r>
            <a:r>
              <a:rPr lang="en-US" baseline="0" dirty="0" smtClean="0"/>
              <a:t> values in km/hr, mph, for intuition</a:t>
            </a:r>
            <a:endParaRPr lang="en-US" dirty="0"/>
          </a:p>
        </p:txBody>
      </p:sp>
      <p:sp>
        <p:nvSpPr>
          <p:cNvPr id="4" name="Slide Number Placeholder 3"/>
          <p:cNvSpPr>
            <a:spLocks noGrp="1"/>
          </p:cNvSpPr>
          <p:nvPr>
            <p:ph type="sldNum" sz="quarter" idx="10"/>
          </p:nvPr>
        </p:nvSpPr>
        <p:spPr/>
        <p:txBody>
          <a:bodyPr/>
          <a:lstStyle/>
          <a:p>
            <a:pPr>
              <a:defRPr/>
            </a:pPr>
            <a:fld id="{FD3A041A-1885-499C-8C68-E526315865D3}"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Mass</a:t>
            </a:r>
            <a:r>
              <a:rPr lang="en-US" baseline="0" dirty="0" smtClean="0"/>
              <a:t> = 1000 kg,</a:t>
            </a:r>
          </a:p>
          <a:p>
            <a:endParaRPr lang="en-US" baseline="0" dirty="0" smtClean="0"/>
          </a:p>
          <a:p>
            <a:r>
              <a:rPr lang="en-US" baseline="0" dirty="0" smtClean="0"/>
              <a:t>B = 50 </a:t>
            </a:r>
          </a:p>
          <a:p>
            <a:endParaRPr lang="en-US" baseline="0" dirty="0" smtClean="0"/>
          </a:p>
          <a:p>
            <a:r>
              <a:rPr lang="en-US" baseline="0" dirty="0" smtClean="0"/>
              <a:t>Not exactly canonical … may need to do some tuning</a:t>
            </a:r>
          </a:p>
          <a:p>
            <a:r>
              <a:rPr lang="en-US" baseline="0" dirty="0" smtClean="0"/>
              <a:t>U = 10 m/s step</a:t>
            </a:r>
            <a:endParaRPr lang="en-US" dirty="0"/>
          </a:p>
        </p:txBody>
      </p:sp>
      <p:sp>
        <p:nvSpPr>
          <p:cNvPr id="4" name="Slide Number Placeholder 3"/>
          <p:cNvSpPr>
            <a:spLocks noGrp="1"/>
          </p:cNvSpPr>
          <p:nvPr>
            <p:ph type="sldNum" sz="quarter" idx="10"/>
          </p:nvPr>
        </p:nvSpPr>
        <p:spPr/>
        <p:txBody>
          <a:bodyPr/>
          <a:lstStyle/>
          <a:p>
            <a:pPr>
              <a:defRPr/>
            </a:pPr>
            <a:fld id="{FD3A041A-1885-499C-8C68-E526315865D3}"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D2E970-62A4-4A6F-A094-DBABC7DFC839}" type="slidenum">
              <a:rPr lang="en-US" smtClean="0"/>
              <a:pPr/>
              <a:t>7</a:t>
            </a:fld>
            <a:endParaRPr lang="en-US"/>
          </a:p>
        </p:txBody>
      </p:sp>
    </p:spTree>
    <p:extLst>
      <p:ext uri="{BB962C8B-B14F-4D97-AF65-F5344CB8AC3E}">
        <p14:creationId xmlns:p14="http://schemas.microsoft.com/office/powerpoint/2010/main" val="3821147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Write on board</a:t>
            </a:r>
            <a:endParaRPr lang="en-US" dirty="0"/>
          </a:p>
        </p:txBody>
      </p:sp>
      <p:sp>
        <p:nvSpPr>
          <p:cNvPr id="4" name="Slide Number Placeholder 3"/>
          <p:cNvSpPr>
            <a:spLocks noGrp="1"/>
          </p:cNvSpPr>
          <p:nvPr>
            <p:ph type="sldNum" sz="quarter" idx="10"/>
          </p:nvPr>
        </p:nvSpPr>
        <p:spPr/>
        <p:txBody>
          <a:bodyPr/>
          <a:lstStyle/>
          <a:p>
            <a:pPr>
              <a:defRPr/>
            </a:pPr>
            <a:fld id="{FD3A041A-1885-499C-8C68-E526315865D3}" type="slidenum">
              <a:rPr lang="en-US" smtClean="0"/>
              <a:pPr>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Write transfer function</a:t>
            </a:r>
            <a:r>
              <a:rPr lang="en-US" baseline="0" dirty="0" smtClean="0"/>
              <a:t> on the board</a:t>
            </a:r>
            <a:endParaRPr lang="en-US" dirty="0"/>
          </a:p>
        </p:txBody>
      </p:sp>
      <p:sp>
        <p:nvSpPr>
          <p:cNvPr id="4" name="Slide Number Placeholder 3"/>
          <p:cNvSpPr>
            <a:spLocks noGrp="1"/>
          </p:cNvSpPr>
          <p:nvPr>
            <p:ph type="sldNum" sz="quarter" idx="10"/>
          </p:nvPr>
        </p:nvSpPr>
        <p:spPr/>
        <p:txBody>
          <a:bodyPr/>
          <a:lstStyle/>
          <a:p>
            <a:pPr>
              <a:defRPr/>
            </a:pPr>
            <a:fld id="{FD3A041A-1885-499C-8C68-E526315865D3}" type="slidenum">
              <a:rPr lang="en-US" smtClean="0"/>
              <a:pPr>
                <a:defRPr/>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D3A041A-1885-499C-8C68-E526315865D3}" type="slidenum">
              <a:rPr lang="en-US" smtClean="0"/>
              <a:pPr>
                <a:defRPr/>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D3A041A-1885-499C-8C68-E526315865D3}" type="slidenum">
              <a:rPr lang="en-US" smtClean="0"/>
              <a:pPr>
                <a:defRPr/>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Write transfer function on the board</a:t>
            </a:r>
            <a:endParaRPr lang="en-US" dirty="0"/>
          </a:p>
        </p:txBody>
      </p:sp>
      <p:sp>
        <p:nvSpPr>
          <p:cNvPr id="4" name="Slide Number Placeholder 3"/>
          <p:cNvSpPr>
            <a:spLocks noGrp="1"/>
          </p:cNvSpPr>
          <p:nvPr>
            <p:ph type="sldNum" sz="quarter" idx="10"/>
          </p:nvPr>
        </p:nvSpPr>
        <p:spPr/>
        <p:txBody>
          <a:bodyPr/>
          <a:lstStyle/>
          <a:p>
            <a:pPr>
              <a:defRPr/>
            </a:pPr>
            <a:fld id="{FD3A041A-1885-499C-8C68-E526315865D3}"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Winter 2014</a:t>
            </a: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dirty="0" smtClean="0"/>
              <a:t>ME 431,  </a:t>
            </a:r>
            <a:r>
              <a:rPr lang="en-US" altLang="zh-CN" dirty="0" smtClean="0"/>
              <a:t>Lecture 17</a:t>
            </a:r>
            <a:endParaRPr lang="en-US" altLang="zh-CN" dirty="0"/>
          </a:p>
        </p:txBody>
      </p:sp>
      <p:sp>
        <p:nvSpPr>
          <p:cNvPr id="6" name="Rectangle 6"/>
          <p:cNvSpPr>
            <a:spLocks noGrp="1" noChangeArrowheads="1"/>
          </p:cNvSpPr>
          <p:nvPr>
            <p:ph type="sldNum" sz="quarter" idx="12"/>
          </p:nvPr>
        </p:nvSpPr>
        <p:spPr>
          <a:ln/>
        </p:spPr>
        <p:txBody>
          <a:bodyPr/>
          <a:lstStyle>
            <a:lvl1pPr>
              <a:defRPr/>
            </a:lvl1pPr>
          </a:lstStyle>
          <a:p>
            <a:pPr>
              <a:defRPr/>
            </a:pPr>
            <a:fld id="{C4F7196D-115A-4C7A-8694-BACCD93D44B3}" type="slidenum">
              <a:rPr lang="zh-CN" altLang="en-US"/>
              <a:pPr>
                <a:defRPr/>
              </a:pPr>
              <a:t>‹#›</a:t>
            </a:fld>
            <a:endParaRPr lang="en-US" altLang="zh-CN"/>
          </a:p>
        </p:txBody>
      </p:sp>
    </p:spTree>
    <p:extLst>
      <p:ext uri="{BB962C8B-B14F-4D97-AF65-F5344CB8AC3E}">
        <p14:creationId xmlns:p14="http://schemas.microsoft.com/office/powerpoint/2010/main" val="632830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Winter 2014</a:t>
            </a: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dirty="0" smtClean="0"/>
              <a:t>ME 431,  </a:t>
            </a:r>
            <a:r>
              <a:rPr lang="en-US" altLang="zh-CN" dirty="0" smtClean="0"/>
              <a:t>Lecture 17</a:t>
            </a:r>
            <a:endParaRPr lang="en-US" altLang="zh-CN" dirty="0"/>
          </a:p>
        </p:txBody>
      </p:sp>
      <p:sp>
        <p:nvSpPr>
          <p:cNvPr id="6" name="Rectangle 6"/>
          <p:cNvSpPr>
            <a:spLocks noGrp="1" noChangeArrowheads="1"/>
          </p:cNvSpPr>
          <p:nvPr>
            <p:ph type="sldNum" sz="quarter" idx="12"/>
          </p:nvPr>
        </p:nvSpPr>
        <p:spPr>
          <a:ln/>
        </p:spPr>
        <p:txBody>
          <a:bodyPr/>
          <a:lstStyle>
            <a:lvl1pPr>
              <a:defRPr/>
            </a:lvl1pPr>
          </a:lstStyle>
          <a:p>
            <a:pPr>
              <a:defRPr/>
            </a:pPr>
            <a:fld id="{52A83319-6342-420F-9508-2CFFC5E48765}" type="slidenum">
              <a:rPr lang="zh-CN" altLang="en-US"/>
              <a:pPr>
                <a:defRPr/>
              </a:pPr>
              <a:t>‹#›</a:t>
            </a:fld>
            <a:endParaRPr lang="en-US" altLang="zh-CN"/>
          </a:p>
        </p:txBody>
      </p:sp>
    </p:spTree>
    <p:extLst>
      <p:ext uri="{BB962C8B-B14F-4D97-AF65-F5344CB8AC3E}">
        <p14:creationId xmlns:p14="http://schemas.microsoft.com/office/powerpoint/2010/main" val="193031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Winter 2014</a:t>
            </a: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dirty="0" smtClean="0"/>
              <a:t>ME 431,  </a:t>
            </a:r>
            <a:r>
              <a:rPr lang="en-US" altLang="zh-CN" dirty="0" smtClean="0"/>
              <a:t>Lecture 17</a:t>
            </a:r>
            <a:endParaRPr lang="en-US" altLang="zh-CN" dirty="0"/>
          </a:p>
        </p:txBody>
      </p:sp>
      <p:sp>
        <p:nvSpPr>
          <p:cNvPr id="6" name="Rectangle 6"/>
          <p:cNvSpPr>
            <a:spLocks noGrp="1" noChangeArrowheads="1"/>
          </p:cNvSpPr>
          <p:nvPr>
            <p:ph type="sldNum" sz="quarter" idx="12"/>
          </p:nvPr>
        </p:nvSpPr>
        <p:spPr>
          <a:ln/>
        </p:spPr>
        <p:txBody>
          <a:bodyPr/>
          <a:lstStyle>
            <a:lvl1pPr>
              <a:defRPr/>
            </a:lvl1pPr>
          </a:lstStyle>
          <a:p>
            <a:pPr>
              <a:defRPr/>
            </a:pPr>
            <a:fld id="{668A610E-1F95-4610-B9E3-61AE0F7EAD2C}" type="slidenum">
              <a:rPr lang="zh-CN" altLang="en-US"/>
              <a:pPr>
                <a:defRPr/>
              </a:pPr>
              <a:t>‹#›</a:t>
            </a:fld>
            <a:endParaRPr lang="en-US" altLang="zh-CN"/>
          </a:p>
        </p:txBody>
      </p:sp>
    </p:spTree>
    <p:extLst>
      <p:ext uri="{BB962C8B-B14F-4D97-AF65-F5344CB8AC3E}">
        <p14:creationId xmlns:p14="http://schemas.microsoft.com/office/powerpoint/2010/main" val="1095063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445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smtClean="0"/>
              <a:t>Winter 2014</a:t>
            </a: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CN" dirty="0" smtClean="0"/>
              <a:t>ME 431,  </a:t>
            </a:r>
            <a:r>
              <a:rPr lang="en-US" altLang="zh-CN" dirty="0" smtClean="0"/>
              <a:t>Lecture 17</a:t>
            </a:r>
            <a:endParaRPr lang="en-US" altLang="zh-CN" dirty="0"/>
          </a:p>
        </p:txBody>
      </p:sp>
      <p:sp>
        <p:nvSpPr>
          <p:cNvPr id="7" name="Rectangle 6"/>
          <p:cNvSpPr>
            <a:spLocks noGrp="1" noChangeArrowheads="1"/>
          </p:cNvSpPr>
          <p:nvPr>
            <p:ph type="sldNum" sz="quarter" idx="12"/>
          </p:nvPr>
        </p:nvSpPr>
        <p:spPr>
          <a:ln/>
        </p:spPr>
        <p:txBody>
          <a:bodyPr/>
          <a:lstStyle>
            <a:lvl1pPr>
              <a:defRPr/>
            </a:lvl1pPr>
          </a:lstStyle>
          <a:p>
            <a:pPr>
              <a:defRPr/>
            </a:pPr>
            <a:fld id="{75C47433-AE07-496D-B5BC-617CA22F698C}" type="slidenum">
              <a:rPr lang="zh-CN" altLang="en-US"/>
              <a:pPr>
                <a:defRPr/>
              </a:pPr>
              <a:t>‹#›</a:t>
            </a:fld>
            <a:endParaRPr lang="en-US" altLang="zh-CN"/>
          </a:p>
        </p:txBody>
      </p:sp>
    </p:spTree>
    <p:extLst>
      <p:ext uri="{BB962C8B-B14F-4D97-AF65-F5344CB8AC3E}">
        <p14:creationId xmlns:p14="http://schemas.microsoft.com/office/powerpoint/2010/main" val="1908874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44563"/>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219200"/>
            <a:ext cx="8229600" cy="5029200"/>
          </a:xfrm>
        </p:spPr>
        <p:txBody>
          <a:bodyPr/>
          <a:lstStyle/>
          <a:p>
            <a:pPr lvl="0"/>
            <a:r>
              <a:rPr lang="en-US" noProof="0" smtClean="0"/>
              <a:t>Click icon to add chart</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Winter 2014</a:t>
            </a: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dirty="0" smtClean="0"/>
              <a:t>ME 431,  </a:t>
            </a:r>
            <a:r>
              <a:rPr lang="en-US" altLang="zh-CN" dirty="0" smtClean="0"/>
              <a:t>Lecture 17</a:t>
            </a:r>
            <a:endParaRPr lang="en-US" altLang="zh-CN" dirty="0"/>
          </a:p>
        </p:txBody>
      </p:sp>
      <p:sp>
        <p:nvSpPr>
          <p:cNvPr id="6" name="Rectangle 6"/>
          <p:cNvSpPr>
            <a:spLocks noGrp="1" noChangeArrowheads="1"/>
          </p:cNvSpPr>
          <p:nvPr>
            <p:ph type="sldNum" sz="quarter" idx="12"/>
          </p:nvPr>
        </p:nvSpPr>
        <p:spPr>
          <a:ln/>
        </p:spPr>
        <p:txBody>
          <a:bodyPr/>
          <a:lstStyle>
            <a:lvl1pPr>
              <a:defRPr/>
            </a:lvl1pPr>
          </a:lstStyle>
          <a:p>
            <a:pPr>
              <a:defRPr/>
            </a:pPr>
            <a:fld id="{B74FDA5F-A825-4FBE-AB40-3447855E3E3E}" type="slidenum">
              <a:rPr lang="zh-CN" altLang="en-US"/>
              <a:pPr>
                <a:defRPr/>
              </a:pPr>
              <a:t>‹#›</a:t>
            </a:fld>
            <a:endParaRPr lang="en-US" altLang="zh-CN"/>
          </a:p>
        </p:txBody>
      </p:sp>
    </p:spTree>
    <p:extLst>
      <p:ext uri="{BB962C8B-B14F-4D97-AF65-F5344CB8AC3E}">
        <p14:creationId xmlns:p14="http://schemas.microsoft.com/office/powerpoint/2010/main" val="1758332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445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19200"/>
            <a:ext cx="8229600" cy="5029200"/>
          </a:xfrm>
        </p:spPr>
        <p:txBody>
          <a:bodyPr/>
          <a:lstStyle/>
          <a:p>
            <a:pPr lvl="0"/>
            <a:r>
              <a:rPr lang="en-US" noProof="0" smtClean="0"/>
              <a:t>Click icon to add table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Winter 2014</a:t>
            </a: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dirty="0" smtClean="0"/>
              <a:t>ME 431,  </a:t>
            </a:r>
            <a:r>
              <a:rPr lang="en-US" altLang="zh-CN" dirty="0" smtClean="0"/>
              <a:t>Lecture 17</a:t>
            </a:r>
            <a:endParaRPr lang="en-US" altLang="zh-CN" dirty="0"/>
          </a:p>
        </p:txBody>
      </p:sp>
      <p:sp>
        <p:nvSpPr>
          <p:cNvPr id="6" name="Rectangle 6"/>
          <p:cNvSpPr>
            <a:spLocks noGrp="1" noChangeArrowheads="1"/>
          </p:cNvSpPr>
          <p:nvPr>
            <p:ph type="sldNum" sz="quarter" idx="12"/>
          </p:nvPr>
        </p:nvSpPr>
        <p:spPr>
          <a:ln/>
        </p:spPr>
        <p:txBody>
          <a:bodyPr/>
          <a:lstStyle>
            <a:lvl1pPr>
              <a:defRPr/>
            </a:lvl1pPr>
          </a:lstStyle>
          <a:p>
            <a:pPr>
              <a:defRPr/>
            </a:pPr>
            <a:fld id="{245ED277-949C-44F8-84A5-F8B25AEDBF08}" type="slidenum">
              <a:rPr lang="zh-CN" altLang="en-US"/>
              <a:pPr>
                <a:defRPr/>
              </a:pPr>
              <a:t>‹#›</a:t>
            </a:fld>
            <a:endParaRPr lang="en-US" altLang="zh-CN"/>
          </a:p>
        </p:txBody>
      </p:sp>
    </p:spTree>
    <p:extLst>
      <p:ext uri="{BB962C8B-B14F-4D97-AF65-F5344CB8AC3E}">
        <p14:creationId xmlns:p14="http://schemas.microsoft.com/office/powerpoint/2010/main" val="311453566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429000" y="4572000"/>
            <a:ext cx="4800600" cy="1066800"/>
          </a:xfrm>
        </p:spPr>
        <p:txBody>
          <a:bodyPr anchor="t">
            <a:normAutofit/>
          </a:bodyPr>
          <a:lstStyle>
            <a:lvl1pPr marL="0" indent="0" algn="l">
              <a:buNone/>
              <a:defRPr sz="20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r>
              <a:rPr lang="en-US" altLang="zh-CN" smtClean="0"/>
              <a:t>Winter 2014</a:t>
            </a:r>
            <a:endParaRPr lang="en-US" altLang="zh-CN"/>
          </a:p>
        </p:txBody>
      </p:sp>
      <p:sp>
        <p:nvSpPr>
          <p:cNvPr id="5" name="Footer Placeholder 4"/>
          <p:cNvSpPr>
            <a:spLocks noGrp="1"/>
          </p:cNvSpPr>
          <p:nvPr>
            <p:ph type="ftr" sz="quarter" idx="11"/>
          </p:nvPr>
        </p:nvSpPr>
        <p:spPr/>
        <p:txBody>
          <a:bodyPr/>
          <a:lstStyle/>
          <a:p>
            <a:pPr>
              <a:defRPr/>
            </a:pPr>
            <a:r>
              <a:rPr lang="en-US" altLang="zh-CN" dirty="0" smtClean="0"/>
              <a:t>ME 431,  </a:t>
            </a:r>
            <a:r>
              <a:rPr lang="en-US" altLang="zh-CN" dirty="0" smtClean="0"/>
              <a:t>Lecture 17</a:t>
            </a:r>
            <a:endParaRPr lang="en-US" altLang="zh-CN" dirty="0"/>
          </a:p>
        </p:txBody>
      </p:sp>
      <p:sp>
        <p:nvSpPr>
          <p:cNvPr id="6" name="Slide Number Placeholder 5"/>
          <p:cNvSpPr>
            <a:spLocks noGrp="1"/>
          </p:cNvSpPr>
          <p:nvPr>
            <p:ph type="sldNum" sz="quarter" idx="12"/>
          </p:nvPr>
        </p:nvSpPr>
        <p:spPr/>
        <p:txBody>
          <a:bodyPr/>
          <a:lstStyle/>
          <a:p>
            <a:pPr>
              <a:defRPr/>
            </a:pPr>
            <a:fld id="{C4F7196D-115A-4C7A-8694-BACCD93D44B3}" type="slidenum">
              <a:rPr lang="zh-CN" altLang="en-US" smtClean="0"/>
              <a:pPr>
                <a:defRPr/>
              </a:pPr>
              <a:t>‹#›</a:t>
            </a:fld>
            <a:endParaRPr lang="en-US" altLang="zh-CN"/>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399" y="4571999"/>
            <a:ext cx="3175367" cy="1981201"/>
          </a:xfrm>
          <a:prstGeom prst="rect">
            <a:avLst/>
          </a:prstGeom>
        </p:spPr>
      </p:pic>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altLang="zh-CN" smtClean="0"/>
              <a:t>Winter 2014</a:t>
            </a:r>
            <a:endParaRPr lang="en-US" altLang="zh-CN"/>
          </a:p>
        </p:txBody>
      </p:sp>
      <p:sp>
        <p:nvSpPr>
          <p:cNvPr id="5" name="Footer Placeholder 4"/>
          <p:cNvSpPr>
            <a:spLocks noGrp="1"/>
          </p:cNvSpPr>
          <p:nvPr>
            <p:ph type="ftr" sz="quarter" idx="11"/>
          </p:nvPr>
        </p:nvSpPr>
        <p:spPr/>
        <p:txBody>
          <a:bodyPr/>
          <a:lstStyle/>
          <a:p>
            <a:pPr>
              <a:defRPr/>
            </a:pPr>
            <a:r>
              <a:rPr lang="en-US" altLang="zh-CN" dirty="0" smtClean="0"/>
              <a:t>ME 431,  </a:t>
            </a:r>
            <a:r>
              <a:rPr lang="en-US" altLang="zh-CN" dirty="0" smtClean="0"/>
              <a:t>Lecture 17</a:t>
            </a:r>
            <a:endParaRPr lang="en-US" altLang="zh-CN" dirty="0"/>
          </a:p>
        </p:txBody>
      </p:sp>
      <p:sp>
        <p:nvSpPr>
          <p:cNvPr id="6" name="Slide Number Placeholder 5"/>
          <p:cNvSpPr>
            <a:spLocks noGrp="1"/>
          </p:cNvSpPr>
          <p:nvPr>
            <p:ph type="sldNum" sz="quarter" idx="12"/>
          </p:nvPr>
        </p:nvSpPr>
        <p:spPr/>
        <p:txBody>
          <a:bodyPr/>
          <a:lstStyle/>
          <a:p>
            <a:pPr>
              <a:defRPr/>
            </a:pPr>
            <a:fld id="{D4242959-C432-4CF8-BEF0-72DBC9196D45}" type="slidenum">
              <a:rPr lang="zh-CN" altLang="en-US" smtClean="0"/>
              <a:pPr>
                <a:defRPr/>
              </a:pPr>
              <a:t>‹#›</a:t>
            </a:fld>
            <a:endParaRPr lang="en-US" altLang="zh-CN"/>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2">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r>
              <a:rPr lang="en-US" altLang="zh-CN" smtClean="0"/>
              <a:t>Winter 2014</a:t>
            </a:r>
            <a:endParaRPr lang="en-US" altLang="zh-CN"/>
          </a:p>
        </p:txBody>
      </p:sp>
      <p:sp>
        <p:nvSpPr>
          <p:cNvPr id="5" name="Footer Placeholder 4"/>
          <p:cNvSpPr>
            <a:spLocks noGrp="1"/>
          </p:cNvSpPr>
          <p:nvPr>
            <p:ph type="ftr" sz="quarter" idx="11"/>
          </p:nvPr>
        </p:nvSpPr>
        <p:spPr/>
        <p:txBody>
          <a:bodyPr/>
          <a:lstStyle/>
          <a:p>
            <a:pPr>
              <a:defRPr/>
            </a:pPr>
            <a:r>
              <a:rPr lang="en-US" altLang="zh-CN" dirty="0" smtClean="0"/>
              <a:t>ME 431,  </a:t>
            </a:r>
            <a:r>
              <a:rPr lang="en-US" altLang="zh-CN" dirty="0" smtClean="0"/>
              <a:t>Lecture 17</a:t>
            </a:r>
            <a:endParaRPr lang="en-US" altLang="zh-CN" dirty="0"/>
          </a:p>
        </p:txBody>
      </p:sp>
      <p:sp>
        <p:nvSpPr>
          <p:cNvPr id="6" name="Slide Number Placeholder 5"/>
          <p:cNvSpPr>
            <a:spLocks noGrp="1"/>
          </p:cNvSpPr>
          <p:nvPr>
            <p:ph type="sldNum" sz="quarter" idx="12"/>
          </p:nvPr>
        </p:nvSpPr>
        <p:spPr/>
        <p:txBody>
          <a:bodyPr/>
          <a:lstStyle/>
          <a:p>
            <a:pPr>
              <a:defRPr/>
            </a:pPr>
            <a:fld id="{C616083C-4884-467E-8D69-935B6ABB9537}" type="slidenum">
              <a:rPr lang="zh-CN" altLang="en-US" smtClean="0"/>
              <a:pPr>
                <a:defRPr/>
              </a:pPr>
              <a:t>‹#›</a:t>
            </a:fld>
            <a:endParaRPr lang="en-US" altLang="zh-CN"/>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r>
              <a:rPr lang="en-US" altLang="zh-CN" smtClean="0"/>
              <a:t>Winter 2014</a:t>
            </a:r>
            <a:endParaRPr lang="en-US" altLang="zh-CN"/>
          </a:p>
        </p:txBody>
      </p:sp>
      <p:sp>
        <p:nvSpPr>
          <p:cNvPr id="6" name="Footer Placeholder 5"/>
          <p:cNvSpPr>
            <a:spLocks noGrp="1"/>
          </p:cNvSpPr>
          <p:nvPr>
            <p:ph type="ftr" sz="quarter" idx="11"/>
          </p:nvPr>
        </p:nvSpPr>
        <p:spPr/>
        <p:txBody>
          <a:bodyPr/>
          <a:lstStyle/>
          <a:p>
            <a:pPr>
              <a:defRPr/>
            </a:pPr>
            <a:r>
              <a:rPr lang="en-US" altLang="zh-CN" dirty="0" smtClean="0"/>
              <a:t>ME 431,  </a:t>
            </a:r>
            <a:r>
              <a:rPr lang="en-US" altLang="zh-CN" dirty="0" smtClean="0"/>
              <a:t>Lecture 17</a:t>
            </a:r>
            <a:endParaRPr lang="en-US" altLang="zh-CN" dirty="0"/>
          </a:p>
        </p:txBody>
      </p:sp>
      <p:sp>
        <p:nvSpPr>
          <p:cNvPr id="7" name="Slide Number Placeholder 6"/>
          <p:cNvSpPr>
            <a:spLocks noGrp="1"/>
          </p:cNvSpPr>
          <p:nvPr>
            <p:ph type="sldNum" sz="quarter" idx="12"/>
          </p:nvPr>
        </p:nvSpPr>
        <p:spPr/>
        <p:txBody>
          <a:bodyPr/>
          <a:lstStyle/>
          <a:p>
            <a:pPr>
              <a:defRPr/>
            </a:pPr>
            <a:fld id="{E0FF6799-CD89-4287-BDF7-612361CA039F}" type="slidenum">
              <a:rPr lang="zh-CN" altLang="en-US" smtClean="0"/>
              <a:pPr>
                <a:defRPr/>
              </a:pPr>
              <a:t>‹#›</a:t>
            </a:fld>
            <a:endParaRPr lang="en-US" altLang="zh-CN"/>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latin typeface="Segoe UI Semibold"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latin typeface="Segoe UI Semibold"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r>
              <a:rPr lang="en-US" altLang="zh-CN" smtClean="0"/>
              <a:t>Winter 2014</a:t>
            </a:r>
            <a:endParaRPr lang="en-US" altLang="zh-CN"/>
          </a:p>
        </p:txBody>
      </p:sp>
      <p:sp>
        <p:nvSpPr>
          <p:cNvPr id="8" name="Footer Placeholder 7"/>
          <p:cNvSpPr>
            <a:spLocks noGrp="1"/>
          </p:cNvSpPr>
          <p:nvPr>
            <p:ph type="ftr" sz="quarter" idx="11"/>
          </p:nvPr>
        </p:nvSpPr>
        <p:spPr/>
        <p:txBody>
          <a:bodyPr/>
          <a:lstStyle/>
          <a:p>
            <a:pPr>
              <a:defRPr/>
            </a:pPr>
            <a:r>
              <a:rPr lang="en-US" altLang="zh-CN" dirty="0" smtClean="0"/>
              <a:t>ME 431,  </a:t>
            </a:r>
            <a:r>
              <a:rPr lang="en-US" altLang="zh-CN" dirty="0" smtClean="0"/>
              <a:t>Lecture 17</a:t>
            </a:r>
            <a:endParaRPr lang="en-US" altLang="zh-CN" dirty="0"/>
          </a:p>
        </p:txBody>
      </p:sp>
      <p:sp>
        <p:nvSpPr>
          <p:cNvPr id="9" name="Slide Number Placeholder 8"/>
          <p:cNvSpPr>
            <a:spLocks noGrp="1"/>
          </p:cNvSpPr>
          <p:nvPr>
            <p:ph type="sldNum" sz="quarter" idx="12"/>
          </p:nvPr>
        </p:nvSpPr>
        <p:spPr/>
        <p:txBody>
          <a:bodyPr/>
          <a:lstStyle/>
          <a:p>
            <a:pPr>
              <a:defRPr/>
            </a:pPr>
            <a:fld id="{63E6C798-32FF-425B-A5DB-A6169486D20E}" type="slidenum">
              <a:rPr lang="zh-CN" altLang="en-US" smtClean="0"/>
              <a:pPr>
                <a:defRPr/>
              </a:pPr>
              <a:t>‹#›</a:t>
            </a:fld>
            <a:endParaRPr lang="en-US" altLang="zh-C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Winter 2014</a:t>
            </a: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dirty="0" smtClean="0"/>
              <a:t>ME 431,  </a:t>
            </a:r>
            <a:r>
              <a:rPr lang="en-US" altLang="zh-CN" dirty="0" smtClean="0"/>
              <a:t>Lecture 17</a:t>
            </a:r>
            <a:endParaRPr lang="en-US" altLang="zh-CN" dirty="0"/>
          </a:p>
        </p:txBody>
      </p:sp>
      <p:sp>
        <p:nvSpPr>
          <p:cNvPr id="6" name="Rectangle 6"/>
          <p:cNvSpPr>
            <a:spLocks noGrp="1" noChangeArrowheads="1"/>
          </p:cNvSpPr>
          <p:nvPr>
            <p:ph type="sldNum" sz="quarter" idx="12"/>
          </p:nvPr>
        </p:nvSpPr>
        <p:spPr>
          <a:ln/>
        </p:spPr>
        <p:txBody>
          <a:bodyPr/>
          <a:lstStyle>
            <a:lvl1pPr>
              <a:defRPr/>
            </a:lvl1pPr>
          </a:lstStyle>
          <a:p>
            <a:pPr>
              <a:defRPr/>
            </a:pPr>
            <a:fld id="{D4242959-C432-4CF8-BEF0-72DBC9196D45}" type="slidenum">
              <a:rPr lang="zh-CN" altLang="en-US"/>
              <a:pPr>
                <a:defRPr/>
              </a:pPr>
              <a:t>‹#›</a:t>
            </a:fld>
            <a:endParaRPr lang="en-US" altLang="zh-CN"/>
          </a:p>
        </p:txBody>
      </p:sp>
    </p:spTree>
    <p:extLst>
      <p:ext uri="{BB962C8B-B14F-4D97-AF65-F5344CB8AC3E}">
        <p14:creationId xmlns:p14="http://schemas.microsoft.com/office/powerpoint/2010/main" val="65646181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altLang="zh-CN" smtClean="0"/>
              <a:t>Winter 2014</a:t>
            </a:r>
            <a:endParaRPr lang="en-US" altLang="zh-CN"/>
          </a:p>
        </p:txBody>
      </p:sp>
      <p:sp>
        <p:nvSpPr>
          <p:cNvPr id="4" name="Footer Placeholder 3"/>
          <p:cNvSpPr>
            <a:spLocks noGrp="1"/>
          </p:cNvSpPr>
          <p:nvPr>
            <p:ph type="ftr" sz="quarter" idx="11"/>
          </p:nvPr>
        </p:nvSpPr>
        <p:spPr/>
        <p:txBody>
          <a:bodyPr/>
          <a:lstStyle/>
          <a:p>
            <a:pPr>
              <a:defRPr/>
            </a:pPr>
            <a:r>
              <a:rPr lang="en-US" altLang="zh-CN" dirty="0" smtClean="0"/>
              <a:t>ME 431,  </a:t>
            </a:r>
            <a:r>
              <a:rPr lang="en-US" altLang="zh-CN" dirty="0" smtClean="0"/>
              <a:t>Lecture 17</a:t>
            </a:r>
            <a:endParaRPr lang="en-US" altLang="zh-CN" dirty="0"/>
          </a:p>
        </p:txBody>
      </p:sp>
      <p:sp>
        <p:nvSpPr>
          <p:cNvPr id="5" name="Slide Number Placeholder 4"/>
          <p:cNvSpPr>
            <a:spLocks noGrp="1"/>
          </p:cNvSpPr>
          <p:nvPr>
            <p:ph type="sldNum" sz="quarter" idx="12"/>
          </p:nvPr>
        </p:nvSpPr>
        <p:spPr/>
        <p:txBody>
          <a:bodyPr/>
          <a:lstStyle/>
          <a:p>
            <a:pPr>
              <a:defRPr/>
            </a:pPr>
            <a:fld id="{02795C30-AB03-41B4-B8E9-945D52FD7417}" type="slidenum">
              <a:rPr lang="zh-CN" altLang="en-US" smtClean="0"/>
              <a:pPr>
                <a:defRPr/>
              </a:pPr>
              <a:t>‹#›</a:t>
            </a:fld>
            <a:endParaRPr lang="en-US" altLang="zh-CN"/>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altLang="zh-CN" smtClean="0"/>
              <a:t>Winter 2014</a:t>
            </a:r>
            <a:endParaRPr lang="en-US" altLang="zh-CN"/>
          </a:p>
        </p:txBody>
      </p:sp>
      <p:sp>
        <p:nvSpPr>
          <p:cNvPr id="6" name="Footer Placeholder 5"/>
          <p:cNvSpPr>
            <a:spLocks noGrp="1"/>
          </p:cNvSpPr>
          <p:nvPr>
            <p:ph type="ftr" sz="quarter" idx="11"/>
          </p:nvPr>
        </p:nvSpPr>
        <p:spPr/>
        <p:txBody>
          <a:bodyPr/>
          <a:lstStyle/>
          <a:p>
            <a:pPr>
              <a:defRPr/>
            </a:pPr>
            <a:r>
              <a:rPr lang="en-US" altLang="zh-CN" dirty="0" smtClean="0"/>
              <a:t>ME 431,  </a:t>
            </a:r>
            <a:r>
              <a:rPr lang="en-US" altLang="zh-CN" dirty="0" smtClean="0"/>
              <a:t>Lecture 17</a:t>
            </a:r>
            <a:endParaRPr lang="en-US" altLang="zh-CN" dirty="0"/>
          </a:p>
        </p:txBody>
      </p:sp>
      <p:sp>
        <p:nvSpPr>
          <p:cNvPr id="7" name="Slide Number Placeholder 6"/>
          <p:cNvSpPr>
            <a:spLocks noGrp="1"/>
          </p:cNvSpPr>
          <p:nvPr>
            <p:ph type="sldNum" sz="quarter" idx="12"/>
          </p:nvPr>
        </p:nvSpPr>
        <p:spPr/>
        <p:txBody>
          <a:bodyPr/>
          <a:lstStyle/>
          <a:p>
            <a:pPr>
              <a:defRPr/>
            </a:pPr>
            <a:fld id="{E2128143-CC0A-40B1-A1A8-EBB8F354DBEF}" type="slidenum">
              <a:rPr lang="zh-CN" altLang="en-US" smtClean="0"/>
              <a:pPr>
                <a:defRPr/>
              </a:pPr>
              <a:t>‹#›</a:t>
            </a:fld>
            <a:endParaRPr lang="en-US" altLang="zh-CN"/>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r>
              <a:rPr lang="en-US" altLang="zh-CN" smtClean="0"/>
              <a:t>Winter 2014</a:t>
            </a:r>
            <a:endParaRPr lang="en-US" altLang="zh-CN"/>
          </a:p>
        </p:txBody>
      </p:sp>
      <p:sp>
        <p:nvSpPr>
          <p:cNvPr id="9" name="Slide Number Placeholder 8"/>
          <p:cNvSpPr>
            <a:spLocks noGrp="1"/>
          </p:cNvSpPr>
          <p:nvPr>
            <p:ph type="sldNum" sz="quarter" idx="11"/>
          </p:nvPr>
        </p:nvSpPr>
        <p:spPr/>
        <p:txBody>
          <a:bodyPr/>
          <a:lstStyle/>
          <a:p>
            <a:pPr>
              <a:defRPr/>
            </a:pPr>
            <a:fld id="{DED75D86-4BCD-4859-88D0-208050362386}" type="slidenum">
              <a:rPr lang="zh-CN" altLang="en-US" smtClean="0"/>
              <a:pPr>
                <a:defRPr/>
              </a:pPr>
              <a:t>‹#›</a:t>
            </a:fld>
            <a:endParaRPr lang="en-US" altLang="zh-CN"/>
          </a:p>
        </p:txBody>
      </p:sp>
      <p:sp>
        <p:nvSpPr>
          <p:cNvPr id="10" name="Footer Placeholder 9"/>
          <p:cNvSpPr>
            <a:spLocks noGrp="1"/>
          </p:cNvSpPr>
          <p:nvPr>
            <p:ph type="ftr" sz="quarter" idx="12"/>
          </p:nvPr>
        </p:nvSpPr>
        <p:spPr/>
        <p:txBody>
          <a:bodyPr/>
          <a:lstStyle/>
          <a:p>
            <a:pPr>
              <a:defRPr/>
            </a:pPr>
            <a:r>
              <a:rPr lang="en-US" altLang="zh-CN" dirty="0" smtClean="0"/>
              <a:t>ME 431,  </a:t>
            </a:r>
            <a:r>
              <a:rPr lang="en-US" altLang="zh-CN" dirty="0" smtClean="0"/>
              <a:t>Lecture 17</a:t>
            </a:r>
            <a:endParaRPr lang="en-US" altLang="zh-CN" dirty="0"/>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altLang="zh-CN" smtClean="0"/>
              <a:t>Winter 2014</a:t>
            </a:r>
            <a:endParaRPr lang="en-US" altLang="zh-CN"/>
          </a:p>
        </p:txBody>
      </p:sp>
      <p:sp>
        <p:nvSpPr>
          <p:cNvPr id="5" name="Footer Placeholder 4"/>
          <p:cNvSpPr>
            <a:spLocks noGrp="1"/>
          </p:cNvSpPr>
          <p:nvPr>
            <p:ph type="ftr" sz="quarter" idx="11"/>
          </p:nvPr>
        </p:nvSpPr>
        <p:spPr/>
        <p:txBody>
          <a:bodyPr/>
          <a:lstStyle/>
          <a:p>
            <a:pPr>
              <a:defRPr/>
            </a:pPr>
            <a:r>
              <a:rPr lang="en-US" altLang="zh-CN" dirty="0" smtClean="0"/>
              <a:t>ME 431,  </a:t>
            </a:r>
            <a:r>
              <a:rPr lang="en-US" altLang="zh-CN" dirty="0" smtClean="0"/>
              <a:t>Lecture 17</a:t>
            </a:r>
            <a:endParaRPr lang="en-US" altLang="zh-CN" dirty="0"/>
          </a:p>
        </p:txBody>
      </p:sp>
      <p:sp>
        <p:nvSpPr>
          <p:cNvPr id="6" name="Slide Number Placeholder 5"/>
          <p:cNvSpPr>
            <a:spLocks noGrp="1"/>
          </p:cNvSpPr>
          <p:nvPr>
            <p:ph type="sldNum" sz="quarter" idx="12"/>
          </p:nvPr>
        </p:nvSpPr>
        <p:spPr/>
        <p:txBody>
          <a:bodyPr/>
          <a:lstStyle/>
          <a:p>
            <a:pPr>
              <a:defRPr/>
            </a:pPr>
            <a:fld id="{52A83319-6342-420F-9508-2CFFC5E48765}" type="slidenum">
              <a:rPr lang="zh-CN" altLang="en-US" smtClean="0"/>
              <a:pPr>
                <a:defRPr/>
              </a:pPr>
              <a:t>‹#›</a:t>
            </a:fld>
            <a:endParaRPr lang="en-US" altLang="zh-CN"/>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altLang="zh-CN" smtClean="0"/>
              <a:t>Winter 2014</a:t>
            </a:r>
            <a:endParaRPr lang="en-US" altLang="zh-CN"/>
          </a:p>
        </p:txBody>
      </p:sp>
      <p:sp>
        <p:nvSpPr>
          <p:cNvPr id="5" name="Footer Placeholder 4"/>
          <p:cNvSpPr>
            <a:spLocks noGrp="1"/>
          </p:cNvSpPr>
          <p:nvPr>
            <p:ph type="ftr" sz="quarter" idx="11"/>
          </p:nvPr>
        </p:nvSpPr>
        <p:spPr/>
        <p:txBody>
          <a:bodyPr/>
          <a:lstStyle/>
          <a:p>
            <a:pPr>
              <a:defRPr/>
            </a:pPr>
            <a:r>
              <a:rPr lang="en-US" altLang="zh-CN" dirty="0" smtClean="0"/>
              <a:t>ME 431,  </a:t>
            </a:r>
            <a:r>
              <a:rPr lang="en-US" altLang="zh-CN" dirty="0" smtClean="0"/>
              <a:t>Lecture 17</a:t>
            </a:r>
            <a:endParaRPr lang="en-US" altLang="zh-CN" dirty="0"/>
          </a:p>
        </p:txBody>
      </p:sp>
      <p:sp>
        <p:nvSpPr>
          <p:cNvPr id="6" name="Slide Number Placeholder 5"/>
          <p:cNvSpPr>
            <a:spLocks noGrp="1"/>
          </p:cNvSpPr>
          <p:nvPr>
            <p:ph type="sldNum" sz="quarter" idx="12"/>
          </p:nvPr>
        </p:nvSpPr>
        <p:spPr/>
        <p:txBody>
          <a:bodyPr/>
          <a:lstStyle/>
          <a:p>
            <a:pPr>
              <a:defRPr/>
            </a:pPr>
            <a:fld id="{668A610E-1F95-4610-B9E3-61AE0F7EAD2C}" type="slidenum">
              <a:rPr lang="zh-CN" altLang="en-US" smtClean="0"/>
              <a:pPr>
                <a:defRPr/>
              </a:pPr>
              <a:t>‹#›</a:t>
            </a:fld>
            <a:endParaRPr lang="en-US" altLang="zh-CN"/>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44563"/>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219200"/>
            <a:ext cx="8229600" cy="50292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Winter 2014</a:t>
            </a: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dirty="0" smtClean="0"/>
              <a:t>ME 431,  </a:t>
            </a:r>
            <a:r>
              <a:rPr lang="en-US" altLang="zh-CN" dirty="0" smtClean="0"/>
              <a:t>Lecture 17</a:t>
            </a:r>
            <a:endParaRPr lang="en-US" altLang="zh-CN" dirty="0"/>
          </a:p>
        </p:txBody>
      </p:sp>
      <p:sp>
        <p:nvSpPr>
          <p:cNvPr id="6" name="Rectangle 6"/>
          <p:cNvSpPr>
            <a:spLocks noGrp="1" noChangeArrowheads="1"/>
          </p:cNvSpPr>
          <p:nvPr>
            <p:ph type="sldNum" sz="quarter" idx="12"/>
          </p:nvPr>
        </p:nvSpPr>
        <p:spPr>
          <a:ln/>
        </p:spPr>
        <p:txBody>
          <a:bodyPr/>
          <a:lstStyle>
            <a:lvl1pPr>
              <a:defRPr/>
            </a:lvl1pPr>
          </a:lstStyle>
          <a:p>
            <a:pPr>
              <a:defRPr/>
            </a:pPr>
            <a:fld id="{B74FDA5F-A825-4FBE-AB40-3447855E3E3E}" type="slidenum">
              <a:rPr lang="zh-CN" altLang="en-US"/>
              <a:pPr>
                <a:defRPr/>
              </a:pPr>
              <a:t>‹#›</a:t>
            </a:fld>
            <a:endParaRPr lang="en-US" altLang="zh-CN"/>
          </a:p>
        </p:txBody>
      </p:sp>
    </p:spTree>
    <p:extLst>
      <p:ext uri="{BB962C8B-B14F-4D97-AF65-F5344CB8AC3E}">
        <p14:creationId xmlns:p14="http://schemas.microsoft.com/office/powerpoint/2010/main" val="17583328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445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19200"/>
            <a:ext cx="8229600" cy="50292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Winter 2014</a:t>
            </a: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dirty="0" smtClean="0"/>
              <a:t>ME 431,  </a:t>
            </a:r>
            <a:r>
              <a:rPr lang="en-US" altLang="zh-CN" dirty="0" smtClean="0"/>
              <a:t>Lecture 17</a:t>
            </a:r>
            <a:endParaRPr lang="en-US" altLang="zh-CN" dirty="0"/>
          </a:p>
        </p:txBody>
      </p:sp>
      <p:sp>
        <p:nvSpPr>
          <p:cNvPr id="6" name="Rectangle 6"/>
          <p:cNvSpPr>
            <a:spLocks noGrp="1" noChangeArrowheads="1"/>
          </p:cNvSpPr>
          <p:nvPr>
            <p:ph type="sldNum" sz="quarter" idx="12"/>
          </p:nvPr>
        </p:nvSpPr>
        <p:spPr>
          <a:ln/>
        </p:spPr>
        <p:txBody>
          <a:bodyPr/>
          <a:lstStyle>
            <a:lvl1pPr>
              <a:defRPr/>
            </a:lvl1pPr>
          </a:lstStyle>
          <a:p>
            <a:pPr>
              <a:defRPr/>
            </a:pPr>
            <a:fld id="{245ED277-949C-44F8-84A5-F8B25AEDBF08}" type="slidenum">
              <a:rPr lang="zh-CN" altLang="en-US"/>
              <a:pPr>
                <a:defRPr/>
              </a:pPr>
              <a:t>‹#›</a:t>
            </a:fld>
            <a:endParaRPr lang="en-US" altLang="zh-CN"/>
          </a:p>
        </p:txBody>
      </p:sp>
    </p:spTree>
    <p:extLst>
      <p:ext uri="{BB962C8B-B14F-4D97-AF65-F5344CB8AC3E}">
        <p14:creationId xmlns:p14="http://schemas.microsoft.com/office/powerpoint/2010/main" val="31145356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Winter 2014</a:t>
            </a: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dirty="0" smtClean="0"/>
              <a:t>ME 431,  </a:t>
            </a:r>
            <a:r>
              <a:rPr lang="en-US" altLang="zh-CN" dirty="0" smtClean="0"/>
              <a:t>Lecture 17</a:t>
            </a:r>
            <a:endParaRPr lang="en-US" altLang="zh-CN" dirty="0"/>
          </a:p>
        </p:txBody>
      </p:sp>
      <p:sp>
        <p:nvSpPr>
          <p:cNvPr id="6" name="Rectangle 6"/>
          <p:cNvSpPr>
            <a:spLocks noGrp="1" noChangeArrowheads="1"/>
          </p:cNvSpPr>
          <p:nvPr>
            <p:ph type="sldNum" sz="quarter" idx="12"/>
          </p:nvPr>
        </p:nvSpPr>
        <p:spPr>
          <a:ln/>
        </p:spPr>
        <p:txBody>
          <a:bodyPr/>
          <a:lstStyle>
            <a:lvl1pPr>
              <a:defRPr/>
            </a:lvl1pPr>
          </a:lstStyle>
          <a:p>
            <a:pPr>
              <a:defRPr/>
            </a:pPr>
            <a:fld id="{C616083C-4884-467E-8D69-935B6ABB9537}" type="slidenum">
              <a:rPr lang="zh-CN" altLang="en-US"/>
              <a:pPr>
                <a:defRPr/>
              </a:pPr>
              <a:t>‹#›</a:t>
            </a:fld>
            <a:endParaRPr lang="en-US" altLang="zh-CN"/>
          </a:p>
        </p:txBody>
      </p:sp>
    </p:spTree>
    <p:extLst>
      <p:ext uri="{BB962C8B-B14F-4D97-AF65-F5344CB8AC3E}">
        <p14:creationId xmlns:p14="http://schemas.microsoft.com/office/powerpoint/2010/main" val="12618468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smtClean="0"/>
              <a:t>Winter 2014</a:t>
            </a: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CN" dirty="0" smtClean="0"/>
              <a:t>ME 431,  </a:t>
            </a:r>
            <a:r>
              <a:rPr lang="en-US" altLang="zh-CN" dirty="0" smtClean="0"/>
              <a:t>Lecture 17</a:t>
            </a:r>
            <a:endParaRPr lang="en-US" altLang="zh-CN" dirty="0"/>
          </a:p>
        </p:txBody>
      </p:sp>
      <p:sp>
        <p:nvSpPr>
          <p:cNvPr id="7" name="Rectangle 6"/>
          <p:cNvSpPr>
            <a:spLocks noGrp="1" noChangeArrowheads="1"/>
          </p:cNvSpPr>
          <p:nvPr>
            <p:ph type="sldNum" sz="quarter" idx="12"/>
          </p:nvPr>
        </p:nvSpPr>
        <p:spPr>
          <a:ln/>
        </p:spPr>
        <p:txBody>
          <a:bodyPr/>
          <a:lstStyle>
            <a:lvl1pPr>
              <a:defRPr/>
            </a:lvl1pPr>
          </a:lstStyle>
          <a:p>
            <a:pPr>
              <a:defRPr/>
            </a:pPr>
            <a:fld id="{E0FF6799-CD89-4287-BDF7-612361CA039F}" type="slidenum">
              <a:rPr lang="zh-CN" altLang="en-US"/>
              <a:pPr>
                <a:defRPr/>
              </a:pPr>
              <a:t>‹#›</a:t>
            </a:fld>
            <a:endParaRPr lang="en-US" altLang="zh-CN"/>
          </a:p>
        </p:txBody>
      </p:sp>
    </p:spTree>
    <p:extLst>
      <p:ext uri="{BB962C8B-B14F-4D97-AF65-F5344CB8AC3E}">
        <p14:creationId xmlns:p14="http://schemas.microsoft.com/office/powerpoint/2010/main" val="2593669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zh-CN" smtClean="0"/>
              <a:t>Winter 2014</a:t>
            </a: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CN" dirty="0" smtClean="0"/>
              <a:t>ME 431,  </a:t>
            </a:r>
            <a:r>
              <a:rPr lang="en-US" altLang="zh-CN" dirty="0" smtClean="0"/>
              <a:t>Lecture 17</a:t>
            </a:r>
            <a:endParaRPr lang="en-US" altLang="zh-CN" dirty="0"/>
          </a:p>
        </p:txBody>
      </p:sp>
      <p:sp>
        <p:nvSpPr>
          <p:cNvPr id="9" name="Rectangle 6"/>
          <p:cNvSpPr>
            <a:spLocks noGrp="1" noChangeArrowheads="1"/>
          </p:cNvSpPr>
          <p:nvPr>
            <p:ph type="sldNum" sz="quarter" idx="12"/>
          </p:nvPr>
        </p:nvSpPr>
        <p:spPr>
          <a:ln/>
        </p:spPr>
        <p:txBody>
          <a:bodyPr/>
          <a:lstStyle>
            <a:lvl1pPr>
              <a:defRPr/>
            </a:lvl1pPr>
          </a:lstStyle>
          <a:p>
            <a:pPr>
              <a:defRPr/>
            </a:pPr>
            <a:fld id="{63E6C798-32FF-425B-A5DB-A6169486D20E}" type="slidenum">
              <a:rPr lang="zh-CN" altLang="en-US"/>
              <a:pPr>
                <a:defRPr/>
              </a:pPr>
              <a:t>‹#›</a:t>
            </a:fld>
            <a:endParaRPr lang="en-US" altLang="zh-CN"/>
          </a:p>
        </p:txBody>
      </p:sp>
    </p:spTree>
    <p:extLst>
      <p:ext uri="{BB962C8B-B14F-4D97-AF65-F5344CB8AC3E}">
        <p14:creationId xmlns:p14="http://schemas.microsoft.com/office/powerpoint/2010/main" val="2164648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Winter 2014</a:t>
            </a: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CN" dirty="0" smtClean="0"/>
              <a:t>ME 431,  </a:t>
            </a:r>
            <a:r>
              <a:rPr lang="en-US" altLang="zh-CN" dirty="0" smtClean="0"/>
              <a:t>Lecture 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pPr>
              <a:defRPr/>
            </a:pPr>
            <a:fld id="{02795C30-AB03-41B4-B8E9-945D52FD7417}" type="slidenum">
              <a:rPr lang="zh-CN" altLang="en-US"/>
              <a:pPr>
                <a:defRPr/>
              </a:pPr>
              <a:t>‹#›</a:t>
            </a:fld>
            <a:endParaRPr lang="en-US" altLang="zh-CN"/>
          </a:p>
        </p:txBody>
      </p:sp>
    </p:spTree>
    <p:extLst>
      <p:ext uri="{BB962C8B-B14F-4D97-AF65-F5344CB8AC3E}">
        <p14:creationId xmlns:p14="http://schemas.microsoft.com/office/powerpoint/2010/main" val="1414867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zh-CN" smtClean="0"/>
              <a:t>Winter 2014</a:t>
            </a: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CN" dirty="0" smtClean="0"/>
              <a:t>ME 431,  </a:t>
            </a:r>
            <a:r>
              <a:rPr lang="en-US" altLang="zh-CN" dirty="0" smtClean="0"/>
              <a:t>Lecture 17</a:t>
            </a:r>
            <a:endParaRPr lang="en-US" altLang="zh-CN" dirty="0"/>
          </a:p>
        </p:txBody>
      </p:sp>
      <p:sp>
        <p:nvSpPr>
          <p:cNvPr id="4" name="Rectangle 6"/>
          <p:cNvSpPr>
            <a:spLocks noGrp="1" noChangeArrowheads="1"/>
          </p:cNvSpPr>
          <p:nvPr>
            <p:ph type="sldNum" sz="quarter" idx="12"/>
          </p:nvPr>
        </p:nvSpPr>
        <p:spPr>
          <a:ln/>
        </p:spPr>
        <p:txBody>
          <a:bodyPr/>
          <a:lstStyle>
            <a:lvl1pPr>
              <a:defRPr/>
            </a:lvl1pPr>
          </a:lstStyle>
          <a:p>
            <a:pPr>
              <a:defRPr/>
            </a:pPr>
            <a:fld id="{8B30D134-C9E9-4641-8972-6019D77C6438}" type="slidenum">
              <a:rPr lang="zh-CN" altLang="en-US"/>
              <a:pPr>
                <a:defRPr/>
              </a:pPr>
              <a:t>‹#›</a:t>
            </a:fld>
            <a:endParaRPr lang="en-US" altLang="zh-CN"/>
          </a:p>
        </p:txBody>
      </p:sp>
    </p:spTree>
    <p:extLst>
      <p:ext uri="{BB962C8B-B14F-4D97-AF65-F5344CB8AC3E}">
        <p14:creationId xmlns:p14="http://schemas.microsoft.com/office/powerpoint/2010/main" val="2388478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smtClean="0"/>
              <a:t>Winter 2014</a:t>
            </a: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CN" dirty="0" smtClean="0"/>
              <a:t>ME 431,  </a:t>
            </a:r>
            <a:r>
              <a:rPr lang="en-US" altLang="zh-CN" dirty="0" smtClean="0"/>
              <a:t>Lecture 17</a:t>
            </a:r>
            <a:endParaRPr lang="en-US" altLang="zh-CN" dirty="0"/>
          </a:p>
        </p:txBody>
      </p:sp>
      <p:sp>
        <p:nvSpPr>
          <p:cNvPr id="7" name="Rectangle 6"/>
          <p:cNvSpPr>
            <a:spLocks noGrp="1" noChangeArrowheads="1"/>
          </p:cNvSpPr>
          <p:nvPr>
            <p:ph type="sldNum" sz="quarter" idx="12"/>
          </p:nvPr>
        </p:nvSpPr>
        <p:spPr>
          <a:ln/>
        </p:spPr>
        <p:txBody>
          <a:bodyPr/>
          <a:lstStyle>
            <a:lvl1pPr>
              <a:defRPr/>
            </a:lvl1pPr>
          </a:lstStyle>
          <a:p>
            <a:pPr>
              <a:defRPr/>
            </a:pPr>
            <a:fld id="{E2128143-CC0A-40B1-A1A8-EBB8F354DBEF}" type="slidenum">
              <a:rPr lang="zh-CN" altLang="en-US"/>
              <a:pPr>
                <a:defRPr/>
              </a:pPr>
              <a:t>‹#›</a:t>
            </a:fld>
            <a:endParaRPr lang="en-US" altLang="zh-CN"/>
          </a:p>
        </p:txBody>
      </p:sp>
    </p:spTree>
    <p:extLst>
      <p:ext uri="{BB962C8B-B14F-4D97-AF65-F5344CB8AC3E}">
        <p14:creationId xmlns:p14="http://schemas.microsoft.com/office/powerpoint/2010/main" val="4180869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smtClean="0"/>
              <a:t>Winter 2014</a:t>
            </a: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CN" dirty="0" smtClean="0"/>
              <a:t>ME 431,  </a:t>
            </a:r>
            <a:r>
              <a:rPr lang="en-US" altLang="zh-CN" dirty="0" smtClean="0"/>
              <a:t>Lecture 17</a:t>
            </a:r>
            <a:endParaRPr lang="en-US" altLang="zh-CN" dirty="0"/>
          </a:p>
        </p:txBody>
      </p:sp>
      <p:sp>
        <p:nvSpPr>
          <p:cNvPr id="7" name="Rectangle 6"/>
          <p:cNvSpPr>
            <a:spLocks noGrp="1" noChangeArrowheads="1"/>
          </p:cNvSpPr>
          <p:nvPr>
            <p:ph type="sldNum" sz="quarter" idx="12"/>
          </p:nvPr>
        </p:nvSpPr>
        <p:spPr>
          <a:ln/>
        </p:spPr>
        <p:txBody>
          <a:bodyPr/>
          <a:lstStyle>
            <a:lvl1pPr>
              <a:defRPr/>
            </a:lvl1pPr>
          </a:lstStyle>
          <a:p>
            <a:pPr>
              <a:defRPr/>
            </a:pPr>
            <a:fld id="{DED75D86-4BCD-4859-88D0-208050362386}" type="slidenum">
              <a:rPr lang="zh-CN" altLang="en-US"/>
              <a:pPr>
                <a:defRPr/>
              </a:pPr>
              <a:t>‹#›</a:t>
            </a:fld>
            <a:endParaRPr lang="en-US" altLang="zh-CN"/>
          </a:p>
        </p:txBody>
      </p:sp>
    </p:spTree>
    <p:extLst>
      <p:ext uri="{BB962C8B-B14F-4D97-AF65-F5344CB8AC3E}">
        <p14:creationId xmlns:p14="http://schemas.microsoft.com/office/powerpoint/2010/main" val="2564089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457200" y="12192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a:solidFill>
                  <a:schemeClr val="tx1"/>
                </a:solidFill>
                <a:ea typeface="SimSun" pitchFamily="2" charset="-122"/>
                <a:cs typeface="+mn-cs"/>
              </a:defRPr>
            </a:lvl1pPr>
          </a:lstStyle>
          <a:p>
            <a:pPr>
              <a:defRPr/>
            </a:pPr>
            <a:r>
              <a:rPr lang="en-US" altLang="zh-CN" smtClean="0"/>
              <a:t>Winter 2014</a:t>
            </a:r>
            <a:endParaRPr lang="en-US" altLang="zh-CN"/>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solidFill>
                  <a:schemeClr val="tx1"/>
                </a:solidFill>
                <a:ea typeface="SimSun" pitchFamily="2" charset="-122"/>
                <a:cs typeface="+mn-cs"/>
              </a:defRPr>
            </a:lvl1pPr>
          </a:lstStyle>
          <a:p>
            <a:pPr>
              <a:defRPr/>
            </a:pPr>
            <a:r>
              <a:rPr lang="en-US" altLang="zh-CN" dirty="0" smtClean="0"/>
              <a:t>ME 431,  </a:t>
            </a:r>
            <a:r>
              <a:rPr lang="en-US" altLang="zh-CN" dirty="0" smtClean="0"/>
              <a:t>Lecture 17</a:t>
            </a:r>
            <a:endParaRPr lang="en-US" altLang="zh-CN" dirty="0"/>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solidFill>
                  <a:schemeClr val="tx1"/>
                </a:solidFill>
                <a:ea typeface="SimSun" pitchFamily="2" charset="-122"/>
                <a:cs typeface="+mn-cs"/>
              </a:defRPr>
            </a:lvl1pPr>
          </a:lstStyle>
          <a:p>
            <a:pPr>
              <a:defRPr/>
            </a:pPr>
            <a:fld id="{330A8DF1-63B8-48CC-B6ED-5D3853294890}"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Lst>
  <p:hf hd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pitchFamily="34" charset="0"/>
        </a:defRPr>
      </a:lvl2pPr>
      <a:lvl3pPr algn="ctr" rtl="0" eaLnBrk="1" fontAlgn="base" hangingPunct="1">
        <a:spcBef>
          <a:spcPct val="0"/>
        </a:spcBef>
        <a:spcAft>
          <a:spcPct val="0"/>
        </a:spcAft>
        <a:defRPr sz="3200" b="1">
          <a:solidFill>
            <a:schemeClr val="tx2"/>
          </a:solidFill>
          <a:latin typeface="Arial" pitchFamily="34" charset="0"/>
        </a:defRPr>
      </a:lvl3pPr>
      <a:lvl4pPr algn="ctr" rtl="0" eaLnBrk="1" fontAlgn="base" hangingPunct="1">
        <a:spcBef>
          <a:spcPct val="0"/>
        </a:spcBef>
        <a:spcAft>
          <a:spcPct val="0"/>
        </a:spcAft>
        <a:defRPr sz="3200" b="1">
          <a:solidFill>
            <a:schemeClr val="tx2"/>
          </a:solidFill>
          <a:latin typeface="Arial" pitchFamily="34" charset="0"/>
        </a:defRPr>
      </a:lvl4pPr>
      <a:lvl5pPr algn="ctr" rtl="0" eaLnBrk="1" fontAlgn="base" hangingPunct="1">
        <a:spcBef>
          <a:spcPct val="0"/>
        </a:spcBef>
        <a:spcAft>
          <a:spcPct val="0"/>
        </a:spcAft>
        <a:defRPr sz="3200" b="1">
          <a:solidFill>
            <a:schemeClr val="tx2"/>
          </a:solidFill>
          <a:latin typeface="Arial" pitchFamily="34" charset="0"/>
        </a:defRPr>
      </a:lvl5pPr>
      <a:lvl6pPr marL="457200" algn="ctr" rtl="0" eaLnBrk="1" fontAlgn="base" hangingPunct="1">
        <a:spcBef>
          <a:spcPct val="0"/>
        </a:spcBef>
        <a:spcAft>
          <a:spcPct val="0"/>
        </a:spcAft>
        <a:defRPr sz="3200" b="1">
          <a:solidFill>
            <a:schemeClr val="tx2"/>
          </a:solidFill>
          <a:latin typeface="Arial" pitchFamily="34" charset="0"/>
        </a:defRPr>
      </a:lvl6pPr>
      <a:lvl7pPr marL="914400" algn="ctr" rtl="0" eaLnBrk="1" fontAlgn="base" hangingPunct="1">
        <a:spcBef>
          <a:spcPct val="0"/>
        </a:spcBef>
        <a:spcAft>
          <a:spcPct val="0"/>
        </a:spcAft>
        <a:defRPr sz="3200" b="1">
          <a:solidFill>
            <a:schemeClr val="tx2"/>
          </a:solidFill>
          <a:latin typeface="Arial" pitchFamily="34" charset="0"/>
        </a:defRPr>
      </a:lvl7pPr>
      <a:lvl8pPr marL="1371600" algn="ctr" rtl="0" eaLnBrk="1" fontAlgn="base" hangingPunct="1">
        <a:spcBef>
          <a:spcPct val="0"/>
        </a:spcBef>
        <a:spcAft>
          <a:spcPct val="0"/>
        </a:spcAft>
        <a:defRPr sz="3200" b="1">
          <a:solidFill>
            <a:schemeClr val="tx2"/>
          </a:solidFill>
          <a:latin typeface="Arial" pitchFamily="34" charset="0"/>
        </a:defRPr>
      </a:lvl8pPr>
      <a:lvl9pPr marL="1828800" algn="ctr" rtl="0" eaLnBrk="1" fontAlgn="base" hangingPunct="1">
        <a:spcBef>
          <a:spcPct val="0"/>
        </a:spcBef>
        <a:spcAft>
          <a:spcPct val="0"/>
        </a:spcAft>
        <a:defRPr sz="3200" b="1">
          <a:solidFill>
            <a:schemeClr val="tx2"/>
          </a:solidFill>
          <a:latin typeface="Arial" pitchFamily="34"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i="1">
          <a:solidFill>
            <a:schemeClr val="tx1"/>
          </a:solidFill>
          <a:latin typeface="+mn-lt"/>
        </a:defRPr>
      </a:lvl4pPr>
      <a:lvl5pPr marL="2057400" indent="-228600" algn="l" rtl="0" eaLnBrk="1" fontAlgn="base" hangingPunct="1">
        <a:spcBef>
          <a:spcPct val="20000"/>
        </a:spcBef>
        <a:spcAft>
          <a:spcPct val="0"/>
        </a:spcAft>
        <a:buChar char="»"/>
        <a:defRPr sz="2000" i="1">
          <a:solidFill>
            <a:schemeClr val="tx1"/>
          </a:solidFill>
          <a:latin typeface="+mn-lt"/>
        </a:defRPr>
      </a:lvl5pPr>
      <a:lvl6pPr marL="2514600" indent="-228600" algn="l" rtl="0" eaLnBrk="1" fontAlgn="base" hangingPunct="1">
        <a:spcBef>
          <a:spcPct val="20000"/>
        </a:spcBef>
        <a:spcAft>
          <a:spcPct val="0"/>
        </a:spcAft>
        <a:buChar char="»"/>
        <a:defRPr sz="2000" i="1">
          <a:solidFill>
            <a:schemeClr val="tx1"/>
          </a:solidFill>
          <a:latin typeface="+mn-lt"/>
        </a:defRPr>
      </a:lvl6pPr>
      <a:lvl7pPr marL="2971800" indent="-228600" algn="l" rtl="0" eaLnBrk="1" fontAlgn="base" hangingPunct="1">
        <a:spcBef>
          <a:spcPct val="20000"/>
        </a:spcBef>
        <a:spcAft>
          <a:spcPct val="0"/>
        </a:spcAft>
        <a:buChar char="»"/>
        <a:defRPr sz="2000" i="1">
          <a:solidFill>
            <a:schemeClr val="tx1"/>
          </a:solidFill>
          <a:latin typeface="+mn-lt"/>
        </a:defRPr>
      </a:lvl7pPr>
      <a:lvl8pPr marL="3429000" indent="-228600" algn="l" rtl="0" eaLnBrk="1" fontAlgn="base" hangingPunct="1">
        <a:spcBef>
          <a:spcPct val="20000"/>
        </a:spcBef>
        <a:spcAft>
          <a:spcPct val="0"/>
        </a:spcAft>
        <a:buChar char="»"/>
        <a:defRPr sz="2000" i="1">
          <a:solidFill>
            <a:schemeClr val="tx1"/>
          </a:solidFill>
          <a:latin typeface="+mn-lt"/>
        </a:defRPr>
      </a:lvl8pPr>
      <a:lvl9pPr marL="3886200" indent="-228600" algn="l" rtl="0" eaLnBrk="1" fontAlgn="base" hangingPunct="1">
        <a:spcBef>
          <a:spcPct val="20000"/>
        </a:spcBef>
        <a:spcAft>
          <a:spcPct val="0"/>
        </a:spcAft>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20000"/>
                <a:lumOff val="80000"/>
              </a:schemeClr>
            </a:gs>
            <a:gs pos="52000">
              <a:schemeClr val="bg1">
                <a:shade val="100000"/>
                <a:satMod val="115000"/>
              </a:schemeClr>
            </a:gs>
            <a:gs pos="100000">
              <a:schemeClr val="bg2">
                <a:lumMod val="40000"/>
                <a:lumOff val="60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Light" pitchFamily="34" charset="0"/>
            </a:endParaRPr>
          </a:p>
        </p:txBody>
      </p:sp>
      <p:sp>
        <p:nvSpPr>
          <p:cNvPr id="8" name="Rectangle 7"/>
          <p:cNvSpPr/>
          <p:nvPr/>
        </p:nvSpPr>
        <p:spPr>
          <a:xfrm>
            <a:off x="8458200" y="5486400"/>
            <a:ext cx="685800" cy="685800"/>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latin typeface="Segoe UI Light" pitchFamily="34" charset="0"/>
              </a:defRPr>
            </a:lvl1pPr>
          </a:lstStyle>
          <a:p>
            <a:pPr>
              <a:defRPr/>
            </a:pPr>
            <a:fld id="{330A8DF1-63B8-48CC-B6ED-5D3853294890}" type="slidenum">
              <a:rPr lang="zh-CN" altLang="en-US" smtClean="0"/>
              <a:pPr>
                <a:defRPr/>
              </a:pPr>
              <a:t>‹#›</a:t>
            </a:fld>
            <a:endParaRPr lang="en-US" altLang="zh-C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latin typeface="Lao UI" pitchFamily="34" charset="0"/>
                <a:cs typeface="Lao UI" pitchFamily="34" charset="0"/>
              </a:defRPr>
            </a:lvl1pPr>
          </a:lstStyle>
          <a:p>
            <a:pPr>
              <a:defRPr/>
            </a:pPr>
            <a:r>
              <a:rPr lang="en-US" altLang="zh-CN" dirty="0" smtClean="0"/>
              <a:t>ME 431,  </a:t>
            </a:r>
            <a:r>
              <a:rPr lang="en-US" altLang="zh-CN" dirty="0" smtClean="0"/>
              <a:t>Lecture 17</a:t>
            </a:r>
            <a:endParaRPr lang="en-US" altLang="zh-CN"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latin typeface="Lao UI" pitchFamily="34" charset="0"/>
                <a:cs typeface="Lao UI" pitchFamily="34" charset="0"/>
              </a:defRPr>
            </a:lvl1pPr>
          </a:lstStyle>
          <a:p>
            <a:pPr>
              <a:defRPr/>
            </a:pPr>
            <a:r>
              <a:rPr lang="en-US" altLang="zh-CN" smtClean="0"/>
              <a:t>Winter 2014</a:t>
            </a:r>
            <a:endParaRPr lang="en-US" altLang="zh-CN"/>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Lst>
  <p:timing>
    <p:tnLst>
      <p:par>
        <p:cTn id="1" dur="indefinite" restart="never" nodeType="tmRoot"/>
      </p:par>
    </p:tnLst>
  </p:timing>
  <p:hf hdr="0" dt="0"/>
  <p:txStyles>
    <p:titleStyle>
      <a:lvl1pPr algn="l" defTabSz="914400" rtl="0" eaLnBrk="1" latinLnBrk="0" hangingPunct="1">
        <a:spcBef>
          <a:spcPct val="0"/>
        </a:spcBef>
        <a:buNone/>
        <a:defRPr sz="4600" kern="1200" cap="none" spc="-100" baseline="0">
          <a:ln>
            <a:noFill/>
          </a:ln>
          <a:solidFill>
            <a:schemeClr val="tx1"/>
          </a:solidFill>
          <a:effectLst/>
          <a:latin typeface="Segoe UI Light" pitchFamily="34" charset="0"/>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Lao UI" pitchFamily="34" charset="0"/>
          <a:ea typeface="+mn-ea"/>
          <a:cs typeface="Lao UI"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Lao UI" pitchFamily="34" charset="0"/>
          <a:ea typeface="+mn-ea"/>
          <a:cs typeface="Lao UI"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Lao UI" pitchFamily="34" charset="0"/>
          <a:ea typeface="+mn-ea"/>
          <a:cs typeface="Lao UI"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Lao UI" pitchFamily="34" charset="0"/>
          <a:ea typeface="+mn-ea"/>
          <a:cs typeface="Lao UI"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Lao UI" pitchFamily="34" charset="0"/>
          <a:ea typeface="+mn-ea"/>
          <a:cs typeface="Lao UI"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6.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7.xml"/><Relationship Id="rId7" Type="http://schemas.openxmlformats.org/officeDocument/2006/relationships/image" Target="../media/image18.wmf"/><Relationship Id="rId2" Type="http://schemas.openxmlformats.org/officeDocument/2006/relationships/slideLayout" Target="../slideLayouts/slideLayout16.xml"/><Relationship Id="rId1" Type="http://schemas.openxmlformats.org/officeDocument/2006/relationships/vmlDrawing" Target="../drawings/vmlDrawing5.vml"/><Relationship Id="rId6" Type="http://schemas.openxmlformats.org/officeDocument/2006/relationships/oleObject" Target="../embeddings/oleObject14.bin"/><Relationship Id="rId11" Type="http://schemas.openxmlformats.org/officeDocument/2006/relationships/image" Target="../media/image20.wmf"/><Relationship Id="rId5" Type="http://schemas.openxmlformats.org/officeDocument/2006/relationships/image" Target="../media/image17.wmf"/><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19.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8.xml"/><Relationship Id="rId7" Type="http://schemas.openxmlformats.org/officeDocument/2006/relationships/image" Target="../media/image22.wmf"/><Relationship Id="rId2" Type="http://schemas.openxmlformats.org/officeDocument/2006/relationships/slideLayout" Target="../slideLayouts/slideLayout16.xml"/><Relationship Id="rId1" Type="http://schemas.openxmlformats.org/officeDocument/2006/relationships/vmlDrawing" Target="../drawings/vmlDrawing6.vml"/><Relationship Id="rId6" Type="http://schemas.openxmlformats.org/officeDocument/2006/relationships/oleObject" Target="../embeddings/oleObject18.bin"/><Relationship Id="rId5" Type="http://schemas.openxmlformats.org/officeDocument/2006/relationships/image" Target="../media/image21.wmf"/><Relationship Id="rId4" Type="http://schemas.openxmlformats.org/officeDocument/2006/relationships/oleObject" Target="../embeddings/oleObject17.bin"/><Relationship Id="rId9" Type="http://schemas.openxmlformats.org/officeDocument/2006/relationships/image" Target="../media/image23.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notesSlide" Target="../notesSlides/notesSlide9.xml"/><Relationship Id="rId7" Type="http://schemas.openxmlformats.org/officeDocument/2006/relationships/image" Target="../media/image25.wmf"/><Relationship Id="rId2" Type="http://schemas.openxmlformats.org/officeDocument/2006/relationships/slideLayout" Target="../slideLayouts/slideLayout16.xml"/><Relationship Id="rId1" Type="http://schemas.openxmlformats.org/officeDocument/2006/relationships/vmlDrawing" Target="../drawings/vmlDrawing7.vml"/><Relationship Id="rId6" Type="http://schemas.openxmlformats.org/officeDocument/2006/relationships/oleObject" Target="../embeddings/oleObject21.bin"/><Relationship Id="rId11" Type="http://schemas.openxmlformats.org/officeDocument/2006/relationships/image" Target="../media/image23.wmf"/><Relationship Id="rId5" Type="http://schemas.openxmlformats.org/officeDocument/2006/relationships/image" Target="../media/image24.wmf"/><Relationship Id="rId10" Type="http://schemas.openxmlformats.org/officeDocument/2006/relationships/oleObject" Target="../embeddings/oleObject23.bin"/><Relationship Id="rId4" Type="http://schemas.openxmlformats.org/officeDocument/2006/relationships/oleObject" Target="../embeddings/oleObject20.bin"/><Relationship Id="rId9" Type="http://schemas.openxmlformats.org/officeDocument/2006/relationships/image" Target="../media/image26.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10.xml"/><Relationship Id="rId7" Type="http://schemas.openxmlformats.org/officeDocument/2006/relationships/image" Target="../media/image28.wmf"/><Relationship Id="rId2" Type="http://schemas.openxmlformats.org/officeDocument/2006/relationships/slideLayout" Target="../slideLayouts/slideLayout16.xml"/><Relationship Id="rId1" Type="http://schemas.openxmlformats.org/officeDocument/2006/relationships/vmlDrawing" Target="../drawings/vmlDrawing8.vml"/><Relationship Id="rId6" Type="http://schemas.openxmlformats.org/officeDocument/2006/relationships/oleObject" Target="../embeddings/oleObject25.bin"/><Relationship Id="rId5" Type="http://schemas.openxmlformats.org/officeDocument/2006/relationships/image" Target="../media/image27.wmf"/><Relationship Id="rId4" Type="http://schemas.openxmlformats.org/officeDocument/2006/relationships/oleObject" Target="../embeddings/oleObject24.bin"/><Relationship Id="rId9" Type="http://schemas.openxmlformats.org/officeDocument/2006/relationships/image" Target="../media/image29.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6.xml"/><Relationship Id="rId1" Type="http://schemas.openxmlformats.org/officeDocument/2006/relationships/vmlDrawing" Target="../drawings/vmlDrawing9.vml"/><Relationship Id="rId6" Type="http://schemas.openxmlformats.org/officeDocument/2006/relationships/image" Target="../media/image9.gif"/><Relationship Id="rId5" Type="http://schemas.openxmlformats.org/officeDocument/2006/relationships/image" Target="../media/image30.wmf"/><Relationship Id="rId4" Type="http://schemas.openxmlformats.org/officeDocument/2006/relationships/oleObject" Target="../embeddings/oleObject27.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16.xml"/><Relationship Id="rId7" Type="http://schemas.openxmlformats.org/officeDocument/2006/relationships/image" Target="../media/image32.wmf"/><Relationship Id="rId2" Type="http://schemas.openxmlformats.org/officeDocument/2006/relationships/slideLayout" Target="../slideLayouts/slideLayout16.xml"/><Relationship Id="rId1" Type="http://schemas.openxmlformats.org/officeDocument/2006/relationships/vmlDrawing" Target="../drawings/vmlDrawing10.vml"/><Relationship Id="rId6" Type="http://schemas.openxmlformats.org/officeDocument/2006/relationships/oleObject" Target="../embeddings/oleObject29.bin"/><Relationship Id="rId11" Type="http://schemas.openxmlformats.org/officeDocument/2006/relationships/image" Target="../media/image34.wmf"/><Relationship Id="rId5" Type="http://schemas.openxmlformats.org/officeDocument/2006/relationships/image" Target="../media/image31.wmf"/><Relationship Id="rId10" Type="http://schemas.openxmlformats.org/officeDocument/2006/relationships/oleObject" Target="../embeddings/oleObject31.bin"/><Relationship Id="rId4" Type="http://schemas.openxmlformats.org/officeDocument/2006/relationships/oleObject" Target="../embeddings/oleObject28.bin"/><Relationship Id="rId9" Type="http://schemas.openxmlformats.org/officeDocument/2006/relationships/image" Target="../media/image33.wm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6.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5.xml"/><Relationship Id="rId7" Type="http://schemas.openxmlformats.org/officeDocument/2006/relationships/image" Target="../media/image7.wmf"/><Relationship Id="rId2" Type="http://schemas.openxmlformats.org/officeDocument/2006/relationships/slideLayout" Target="../slideLayouts/slideLayout16.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6.wmf"/><Relationship Id="rId10" Type="http://schemas.openxmlformats.org/officeDocument/2006/relationships/image" Target="../media/image9.gif"/><Relationship Id="rId4" Type="http://schemas.openxmlformats.org/officeDocument/2006/relationships/oleObject" Target="../embeddings/oleObject3.bin"/><Relationship Id="rId9" Type="http://schemas.openxmlformats.org/officeDocument/2006/relationships/image" Target="../media/image8.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14.wmf"/><Relationship Id="rId3" Type="http://schemas.openxmlformats.org/officeDocument/2006/relationships/notesSlide" Target="../notesSlides/notesSlide6.xml"/><Relationship Id="rId7" Type="http://schemas.openxmlformats.org/officeDocument/2006/relationships/image" Target="../media/image11.wmf"/><Relationship Id="rId12" Type="http://schemas.openxmlformats.org/officeDocument/2006/relationships/oleObject" Target="../embeddings/oleObject10.bin"/><Relationship Id="rId17" Type="http://schemas.openxmlformats.org/officeDocument/2006/relationships/image" Target="../media/image16.wmf"/><Relationship Id="rId2" Type="http://schemas.openxmlformats.org/officeDocument/2006/relationships/slideLayout" Target="../slideLayouts/slideLayout16.xml"/><Relationship Id="rId16" Type="http://schemas.openxmlformats.org/officeDocument/2006/relationships/oleObject" Target="../embeddings/oleObject12.bin"/><Relationship Id="rId1" Type="http://schemas.openxmlformats.org/officeDocument/2006/relationships/vmlDrawing" Target="../drawings/vmlDrawing4.vml"/><Relationship Id="rId6" Type="http://schemas.openxmlformats.org/officeDocument/2006/relationships/oleObject" Target="../embeddings/oleObject7.bin"/><Relationship Id="rId11" Type="http://schemas.openxmlformats.org/officeDocument/2006/relationships/image" Target="../media/image13.wmf"/><Relationship Id="rId5" Type="http://schemas.openxmlformats.org/officeDocument/2006/relationships/image" Target="../media/image10.wmf"/><Relationship Id="rId15" Type="http://schemas.openxmlformats.org/officeDocument/2006/relationships/image" Target="../media/image15.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12.wmf"/><Relationship Id="rId14" Type="http://schemas.openxmlformats.org/officeDocument/2006/relationships/oleObject" Target="../embeddings/oleObject1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lstStyle/>
          <a:p>
            <a:r>
              <a:rPr lang="en-US" sz="3600" dirty="0" smtClean="0"/>
              <a:t>Lecture 17: Introduction to Control (part III)</a:t>
            </a:r>
            <a:endParaRPr lang="en-US" sz="3600" dirty="0"/>
          </a:p>
        </p:txBody>
      </p:sp>
      <p:sp>
        <p:nvSpPr>
          <p:cNvPr id="3" name="Content Placeholder 2"/>
          <p:cNvSpPr>
            <a:spLocks noGrp="1"/>
          </p:cNvSpPr>
          <p:nvPr>
            <p:ph idx="1"/>
          </p:nvPr>
        </p:nvSpPr>
        <p:spPr>
          <a:xfrm>
            <a:off x="457200" y="1600200"/>
            <a:ext cx="8229600" cy="4525963"/>
          </a:xfrm>
        </p:spPr>
        <p:txBody>
          <a:bodyPr/>
          <a:lstStyle/>
          <a:p>
            <a:pPr marL="857250" indent="-514350">
              <a:buFont typeface="+mj-lt"/>
              <a:buAutoNum type="arabicPeriod"/>
            </a:pPr>
            <a:r>
              <a:rPr lang="en-US" sz="2800" dirty="0" smtClean="0"/>
              <a:t>Example</a:t>
            </a:r>
          </a:p>
          <a:p>
            <a:pPr marL="857250" indent="-514350">
              <a:buFont typeface="+mj-lt"/>
              <a:buAutoNum type="arabicPeriod"/>
            </a:pPr>
            <a:r>
              <a:rPr lang="en-US" sz="2800" dirty="0" smtClean="0"/>
              <a:t>PID Control</a:t>
            </a:r>
          </a:p>
          <a:p>
            <a:pPr marL="857250" indent="-514350">
              <a:buFont typeface="+mj-lt"/>
              <a:buAutoNum type="arabicPeriod"/>
            </a:pPr>
            <a:endParaRPr lang="en-US" sz="2800" dirty="0" smtClean="0"/>
          </a:p>
          <a:p>
            <a:pPr marL="857250" indent="-514350">
              <a:buFont typeface="+mj-lt"/>
              <a:buAutoNum type="arabicPeriod"/>
            </a:pPr>
            <a:endParaRPr lang="en-US" sz="2800" dirty="0" smtClean="0"/>
          </a:p>
          <a:p>
            <a:pPr marL="1257300" lvl="1" indent="-514350"/>
            <a:endParaRPr lang="en-US" sz="2800" dirty="0" smtClean="0"/>
          </a:p>
          <a:p>
            <a:pPr marL="1257300" lvl="1" indent="-514350"/>
            <a:r>
              <a:rPr lang="en-US" sz="2800" dirty="0" smtClean="0"/>
              <a:t>Learn about the effect of tuning the P, I, and D gains</a:t>
            </a:r>
          </a:p>
          <a:p>
            <a:pPr marL="1257300" lvl="1" indent="-514350"/>
            <a:endParaRPr lang="en-US" sz="1800" dirty="0" smtClean="0"/>
          </a:p>
          <a:p>
            <a:pPr marL="857250" indent="-514350">
              <a:buFont typeface="+mj-lt"/>
              <a:buAutoNum type="arabicPeriod"/>
            </a:pPr>
            <a:r>
              <a:rPr lang="en-US" sz="2800" dirty="0" smtClean="0"/>
              <a:t>Steady-state error and system type</a:t>
            </a:r>
          </a:p>
          <a:p>
            <a:pPr marL="857250" indent="-514350">
              <a:buFont typeface="+mj-lt"/>
              <a:buAutoNum type="arabicPeriod"/>
            </a:pPr>
            <a:endParaRPr lang="en-US" sz="1000" dirty="0" smtClean="0"/>
          </a:p>
        </p:txBody>
      </p:sp>
      <p:sp>
        <p:nvSpPr>
          <p:cNvPr id="5" name="Footer Placeholder 4"/>
          <p:cNvSpPr>
            <a:spLocks noGrp="1"/>
          </p:cNvSpPr>
          <p:nvPr>
            <p:ph type="ftr" sz="quarter" idx="11"/>
          </p:nvPr>
        </p:nvSpPr>
        <p:spPr/>
        <p:txBody>
          <a:bodyPr/>
          <a:lstStyle/>
          <a:p>
            <a:pPr>
              <a:defRPr/>
            </a:pPr>
            <a:r>
              <a:rPr lang="en-US" dirty="0" smtClean="0"/>
              <a:t>ME 431,  </a:t>
            </a:r>
            <a:r>
              <a:rPr lang="en-US" dirty="0" smtClean="0"/>
              <a:t>Lecture 17</a:t>
            </a:r>
            <a:endParaRPr lang="en-US" dirty="0"/>
          </a:p>
        </p:txBody>
      </p:sp>
      <p:sp>
        <p:nvSpPr>
          <p:cNvPr id="6" name="Slide Number Placeholder 5"/>
          <p:cNvSpPr>
            <a:spLocks noGrp="1"/>
          </p:cNvSpPr>
          <p:nvPr>
            <p:ph type="sldNum" sz="quarter" idx="12"/>
          </p:nvPr>
        </p:nvSpPr>
        <p:spPr/>
        <p:txBody>
          <a:bodyPr/>
          <a:lstStyle/>
          <a:p>
            <a:pPr>
              <a:defRPr/>
            </a:pPr>
            <a:fld id="{8A77373A-58BF-4617-9EF1-6B71A1A57DBB}" type="slidenum">
              <a:rPr lang="en-US" smtClean="0"/>
              <a:pPr>
                <a:defRPr/>
              </a:pPr>
              <a:t>1</a:t>
            </a:fld>
            <a:endParaRPr lang="en-US" sz="1400" b="1" dirty="0">
              <a:solidFill>
                <a:srgbClr val="FFFFFF"/>
              </a:solidFill>
            </a:endParaRPr>
          </a:p>
        </p:txBody>
      </p:sp>
      <p:graphicFrame>
        <p:nvGraphicFramePr>
          <p:cNvPr id="794625" name="Object 1"/>
          <p:cNvGraphicFramePr>
            <a:graphicFrameLocks noChangeAspect="1"/>
          </p:cNvGraphicFramePr>
          <p:nvPr>
            <p:extLst>
              <p:ext uri="{D42A27DB-BD31-4B8C-83A1-F6EECF244321}">
                <p14:modId xmlns:p14="http://schemas.microsoft.com/office/powerpoint/2010/main" val="2996662236"/>
              </p:ext>
            </p:extLst>
          </p:nvPr>
        </p:nvGraphicFramePr>
        <p:xfrm>
          <a:off x="1295400" y="2819400"/>
          <a:ext cx="6627813" cy="1065213"/>
        </p:xfrm>
        <a:graphic>
          <a:graphicData uri="http://schemas.openxmlformats.org/presentationml/2006/ole">
            <mc:AlternateContent xmlns:mc="http://schemas.openxmlformats.org/markup-compatibility/2006">
              <mc:Choice xmlns:v="urn:schemas-microsoft-com:vml" Requires="v">
                <p:oleObj spid="_x0000_s254988" name="Equation" r:id="rId4" imgW="2450880" imgH="393480" progId="Equation.DSMT4">
                  <p:embed/>
                </p:oleObj>
              </mc:Choice>
              <mc:Fallback>
                <p:oleObj name="Equation" r:id="rId4" imgW="2450880" imgH="393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2819400"/>
                        <a:ext cx="6627813" cy="1065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828899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flipV="1">
            <a:off x="1143000" y="5562600"/>
            <a:ext cx="6248400" cy="609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 Control</a:t>
            </a:r>
            <a:endParaRPr lang="en-US" dirty="0"/>
          </a:p>
        </p:txBody>
      </p:sp>
      <p:sp>
        <p:nvSpPr>
          <p:cNvPr id="3" name="Content Placeholder 2"/>
          <p:cNvSpPr>
            <a:spLocks noGrp="1"/>
          </p:cNvSpPr>
          <p:nvPr>
            <p:ph idx="1"/>
          </p:nvPr>
        </p:nvSpPr>
        <p:spPr/>
        <p:txBody>
          <a:bodyPr/>
          <a:lstStyle/>
          <a:p>
            <a:r>
              <a:rPr lang="en-US" sz="2800" u="sng" dirty="0" smtClean="0"/>
              <a:t>Effect on steady-state performance</a:t>
            </a:r>
          </a:p>
          <a:p>
            <a:pPr>
              <a:buNone/>
            </a:pPr>
            <a:r>
              <a:rPr lang="en-US" sz="2400" dirty="0" smtClean="0"/>
              <a:t>	Steady-state value for a unit step reference</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r>
              <a:rPr lang="en-US" sz="2400" dirty="0" smtClean="0"/>
              <a:t>		larger </a:t>
            </a:r>
            <a:r>
              <a:rPr lang="en-US" sz="2400" i="1" dirty="0" err="1" smtClean="0">
                <a:latin typeface="Times New Roman" pitchFamily="18" charset="0"/>
                <a:cs typeface="Times New Roman" pitchFamily="18" charset="0"/>
              </a:rPr>
              <a:t>K</a:t>
            </a:r>
            <a:r>
              <a:rPr lang="en-US" sz="2400" i="1" baseline="-25000" dirty="0" err="1" smtClean="0">
                <a:latin typeface="Times New Roman" pitchFamily="18" charset="0"/>
                <a:cs typeface="Times New Roman" pitchFamily="18" charset="0"/>
              </a:rPr>
              <a:t>p</a:t>
            </a:r>
            <a:r>
              <a:rPr lang="en-US" sz="2400" i="1" dirty="0" smtClean="0">
                <a:latin typeface="Times New Roman" pitchFamily="18" charset="0"/>
                <a:cs typeface="Times New Roman" pitchFamily="18" charset="0"/>
              </a:rPr>
              <a:t> </a:t>
            </a:r>
            <a:r>
              <a:rPr lang="en-US" sz="2400" dirty="0" smtClean="0"/>
              <a:t>makes </a:t>
            </a:r>
            <a:r>
              <a:rPr lang="en-US" sz="2400" i="1" dirty="0" err="1" smtClean="0">
                <a:latin typeface="Times New Roman" pitchFamily="18" charset="0"/>
                <a:cs typeface="Times New Roman" pitchFamily="18" charset="0"/>
              </a:rPr>
              <a:t>y</a:t>
            </a:r>
            <a:r>
              <a:rPr lang="en-US" sz="2400" i="1" baseline="-25000" dirty="0" err="1" smtClean="0">
                <a:latin typeface="Times New Roman" pitchFamily="18" charset="0"/>
                <a:cs typeface="Times New Roman" pitchFamily="18" charset="0"/>
              </a:rPr>
              <a:t>ss</a:t>
            </a:r>
            <a:r>
              <a:rPr lang="en-US" sz="24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sym typeface="Wingdings" pitchFamily="2" charset="2"/>
              </a:rPr>
              <a:t></a:t>
            </a:r>
            <a:r>
              <a:rPr lang="en-US" sz="2400" dirty="0" smtClean="0">
                <a:latin typeface="Times New Roman" pitchFamily="18" charset="0"/>
                <a:cs typeface="Times New Roman" pitchFamily="18" charset="0"/>
                <a:sym typeface="Wingdings" pitchFamily="2" charset="2"/>
              </a:rPr>
              <a:t>1 </a:t>
            </a:r>
            <a:r>
              <a:rPr lang="en-US" sz="2400" dirty="0" smtClean="0">
                <a:sym typeface="Wingdings" pitchFamily="2" charset="2"/>
              </a:rPr>
              <a:t>… error goes to zero</a:t>
            </a:r>
            <a:endParaRPr lang="en-US" sz="2400" dirty="0" smtClean="0"/>
          </a:p>
        </p:txBody>
      </p:sp>
      <p:sp>
        <p:nvSpPr>
          <p:cNvPr id="5" name="Footer Placeholder 4"/>
          <p:cNvSpPr>
            <a:spLocks noGrp="1"/>
          </p:cNvSpPr>
          <p:nvPr>
            <p:ph type="ftr" sz="quarter" idx="11"/>
          </p:nvPr>
        </p:nvSpPr>
        <p:spPr/>
        <p:txBody>
          <a:bodyPr/>
          <a:lstStyle/>
          <a:p>
            <a:pPr>
              <a:defRPr/>
            </a:pPr>
            <a:r>
              <a:rPr lang="en-US" dirty="0" smtClean="0"/>
              <a:t>ME 431,  </a:t>
            </a:r>
            <a:r>
              <a:rPr lang="en-US" dirty="0" smtClean="0"/>
              <a:t>Lecture 17</a:t>
            </a:r>
            <a:endParaRPr lang="en-US" dirty="0"/>
          </a:p>
        </p:txBody>
      </p:sp>
      <p:graphicFrame>
        <p:nvGraphicFramePr>
          <p:cNvPr id="73730" name="Object 2"/>
          <p:cNvGraphicFramePr>
            <a:graphicFrameLocks noChangeAspect="1"/>
          </p:cNvGraphicFramePr>
          <p:nvPr>
            <p:extLst>
              <p:ext uri="{D42A27DB-BD31-4B8C-83A1-F6EECF244321}">
                <p14:modId xmlns:p14="http://schemas.microsoft.com/office/powerpoint/2010/main" val="2485260893"/>
              </p:ext>
            </p:extLst>
          </p:nvPr>
        </p:nvGraphicFramePr>
        <p:xfrm>
          <a:off x="1371600" y="2866698"/>
          <a:ext cx="2554288" cy="514350"/>
        </p:xfrm>
        <a:graphic>
          <a:graphicData uri="http://schemas.openxmlformats.org/presentationml/2006/ole">
            <mc:AlternateContent xmlns:mc="http://schemas.openxmlformats.org/markup-compatibility/2006">
              <mc:Choice xmlns:v="urn:schemas-microsoft-com:vml" Requires="v">
                <p:oleObj spid="_x0000_s250926" name="Equation" r:id="rId4" imgW="1130040" imgH="228600" progId="Equation.DSMT4">
                  <p:embed/>
                </p:oleObj>
              </mc:Choice>
              <mc:Fallback>
                <p:oleObj name="Equation" r:id="rId4" imgW="113004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2866698"/>
                        <a:ext cx="2554288"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 name="TextBox 9"/>
          <p:cNvSpPr txBox="1"/>
          <p:nvPr/>
        </p:nvSpPr>
        <p:spPr>
          <a:xfrm>
            <a:off x="731520" y="3764280"/>
            <a:ext cx="505267" cy="369332"/>
          </a:xfrm>
          <a:prstGeom prst="rect">
            <a:avLst/>
          </a:prstGeom>
          <a:noFill/>
        </p:spPr>
        <p:txBody>
          <a:bodyPr wrap="none" rtlCol="0">
            <a:spAutoFit/>
          </a:bodyPr>
          <a:lstStyle/>
          <a:p>
            <a:r>
              <a:rPr lang="en-US" sz="1800" i="1" dirty="0" smtClean="0">
                <a:latin typeface="Times New Roman" pitchFamily="18" charset="0"/>
                <a:cs typeface="Times New Roman" pitchFamily="18" charset="0"/>
              </a:rPr>
              <a:t>y</a:t>
            </a:r>
            <a:r>
              <a:rPr lang="en-US" sz="1800" dirty="0" smtClean="0">
                <a:latin typeface="Times New Roman" pitchFamily="18" charset="0"/>
                <a:cs typeface="Times New Roman" pitchFamily="18" charset="0"/>
              </a:rPr>
              <a:t>(</a:t>
            </a:r>
            <a:r>
              <a:rPr lang="en-US" sz="1800" i="1" dirty="0" smtClean="0">
                <a:latin typeface="Times New Roman" pitchFamily="18" charset="0"/>
                <a:cs typeface="Times New Roman" pitchFamily="18" charset="0"/>
              </a:rPr>
              <a:t>t</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sp>
        <p:nvSpPr>
          <p:cNvPr id="11" name="TextBox 10"/>
          <p:cNvSpPr txBox="1"/>
          <p:nvPr/>
        </p:nvSpPr>
        <p:spPr>
          <a:xfrm>
            <a:off x="3261529" y="4840514"/>
            <a:ext cx="248786" cy="369332"/>
          </a:xfrm>
          <a:prstGeom prst="rect">
            <a:avLst/>
          </a:prstGeom>
          <a:noFill/>
        </p:spPr>
        <p:txBody>
          <a:bodyPr wrap="none" rtlCol="0">
            <a:spAutoFit/>
          </a:bodyPr>
          <a:lstStyle/>
          <a:p>
            <a:r>
              <a:rPr lang="en-US" sz="1800" i="1" dirty="0" smtClean="0">
                <a:latin typeface="Times New Roman" pitchFamily="18" charset="0"/>
                <a:cs typeface="Times New Roman" pitchFamily="18" charset="0"/>
              </a:rPr>
              <a:t>t</a:t>
            </a:r>
            <a:endParaRPr lang="en-US" sz="1800" dirty="0">
              <a:latin typeface="Times New Roman" pitchFamily="18" charset="0"/>
              <a:cs typeface="Times New Roman" pitchFamily="18" charset="0"/>
            </a:endParaRPr>
          </a:p>
        </p:txBody>
      </p:sp>
      <p:sp>
        <p:nvSpPr>
          <p:cNvPr id="12" name="TextBox 11"/>
          <p:cNvSpPr txBox="1"/>
          <p:nvPr/>
        </p:nvSpPr>
        <p:spPr>
          <a:xfrm>
            <a:off x="858158" y="4415135"/>
            <a:ext cx="338554"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p:txBody>
      </p:sp>
      <p:cxnSp>
        <p:nvCxnSpPr>
          <p:cNvPr id="14" name="Straight Connector 13"/>
          <p:cNvCxnSpPr/>
          <p:nvPr/>
        </p:nvCxnSpPr>
        <p:spPr>
          <a:xfrm>
            <a:off x="1280160" y="4648200"/>
            <a:ext cx="199644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508660" y="4265973"/>
            <a:ext cx="926279" cy="400110"/>
          </a:xfrm>
          <a:prstGeom prst="rect">
            <a:avLst/>
          </a:prstGeom>
          <a:noFill/>
        </p:spPr>
        <p:txBody>
          <a:bodyPr wrap="none" rtlCol="0">
            <a:spAutoFit/>
          </a:bodyPr>
          <a:lstStyle/>
          <a:p>
            <a:r>
              <a:rPr lang="en-US" sz="2000" i="1" dirty="0" err="1" smtClean="0">
                <a:latin typeface="Times New Roman" pitchFamily="18" charset="0"/>
                <a:cs typeface="Times New Roman" pitchFamily="18" charset="0"/>
              </a:rPr>
              <a:t>ss</a:t>
            </a:r>
            <a:r>
              <a:rPr lang="en-US" sz="2000" i="1" dirty="0" smtClean="0">
                <a:latin typeface="Times New Roman" pitchFamily="18" charset="0"/>
                <a:cs typeface="Times New Roman" pitchFamily="18" charset="0"/>
              </a:rPr>
              <a:t> </a:t>
            </a:r>
            <a:r>
              <a:rPr lang="en-US" sz="1800" i="1" dirty="0" smtClean="0">
                <a:latin typeface="Times New Roman" pitchFamily="18" charset="0"/>
                <a:cs typeface="Times New Roman" pitchFamily="18" charset="0"/>
              </a:rPr>
              <a:t>error</a:t>
            </a:r>
            <a:endParaRPr lang="en-US" sz="2000" dirty="0">
              <a:latin typeface="Times New Roman" pitchFamily="18" charset="0"/>
              <a:cs typeface="Times New Roman" pitchFamily="18" charset="0"/>
            </a:endParaRPr>
          </a:p>
        </p:txBody>
      </p:sp>
      <p:graphicFrame>
        <p:nvGraphicFramePr>
          <p:cNvPr id="73731" name="Object 3"/>
          <p:cNvGraphicFramePr>
            <a:graphicFrameLocks noChangeAspect="1"/>
          </p:cNvGraphicFramePr>
          <p:nvPr>
            <p:extLst>
              <p:ext uri="{D42A27DB-BD31-4B8C-83A1-F6EECF244321}">
                <p14:modId xmlns:p14="http://schemas.microsoft.com/office/powerpoint/2010/main" val="1752122157"/>
              </p:ext>
            </p:extLst>
          </p:nvPr>
        </p:nvGraphicFramePr>
        <p:xfrm>
          <a:off x="3962400" y="2590800"/>
          <a:ext cx="4305300" cy="1028700"/>
        </p:xfrm>
        <a:graphic>
          <a:graphicData uri="http://schemas.openxmlformats.org/presentationml/2006/ole">
            <mc:AlternateContent xmlns:mc="http://schemas.openxmlformats.org/markup-compatibility/2006">
              <mc:Choice xmlns:v="urn:schemas-microsoft-com:vml" Requires="v">
                <p:oleObj spid="_x0000_s250927" name="Equation" r:id="rId6" imgW="1904760" imgH="457200" progId="Equation.DSMT4">
                  <p:embed/>
                </p:oleObj>
              </mc:Choice>
              <mc:Fallback>
                <p:oleObj name="Equation" r:id="rId6" imgW="1904760" imgH="457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62400" y="2590800"/>
                        <a:ext cx="4305300"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3732" name="Object 4"/>
          <p:cNvGraphicFramePr>
            <a:graphicFrameLocks noChangeAspect="1"/>
          </p:cNvGraphicFramePr>
          <p:nvPr/>
        </p:nvGraphicFramePr>
        <p:xfrm>
          <a:off x="4511566" y="3676650"/>
          <a:ext cx="1665288" cy="971550"/>
        </p:xfrm>
        <a:graphic>
          <a:graphicData uri="http://schemas.openxmlformats.org/presentationml/2006/ole">
            <mc:AlternateContent xmlns:mc="http://schemas.openxmlformats.org/markup-compatibility/2006">
              <mc:Choice xmlns:v="urn:schemas-microsoft-com:vml" Requires="v">
                <p:oleObj spid="_x0000_s250928" name="Equation" r:id="rId8" imgW="736560" imgH="431640" progId="Equation.DSMT4">
                  <p:embed/>
                </p:oleObj>
              </mc:Choice>
              <mc:Fallback>
                <p:oleObj name="Equation" r:id="rId8" imgW="736560" imgH="4316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11566" y="3676650"/>
                        <a:ext cx="1665288"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3733" name="Object 5"/>
          <p:cNvGraphicFramePr>
            <a:graphicFrameLocks noChangeAspect="1"/>
          </p:cNvGraphicFramePr>
          <p:nvPr/>
        </p:nvGraphicFramePr>
        <p:xfrm>
          <a:off x="6194208" y="3673366"/>
          <a:ext cx="1751012" cy="971550"/>
        </p:xfrm>
        <a:graphic>
          <a:graphicData uri="http://schemas.openxmlformats.org/presentationml/2006/ole">
            <mc:AlternateContent xmlns:mc="http://schemas.openxmlformats.org/markup-compatibility/2006">
              <mc:Choice xmlns:v="urn:schemas-microsoft-com:vml" Requires="v">
                <p:oleObj spid="_x0000_s250929" name="Equation" r:id="rId10" imgW="774360" imgH="431640" progId="Equation.DSMT4">
                  <p:embed/>
                </p:oleObj>
              </mc:Choice>
              <mc:Fallback>
                <p:oleObj name="Equation" r:id="rId10" imgW="774360" imgH="43164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94208" y="3673366"/>
                        <a:ext cx="1751012"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8" name="Group 17"/>
          <p:cNvGrpSpPr/>
          <p:nvPr/>
        </p:nvGrpSpPr>
        <p:grpSpPr>
          <a:xfrm>
            <a:off x="765517" y="3990480"/>
            <a:ext cx="2133600" cy="1066800"/>
            <a:chOff x="4953000" y="2631440"/>
            <a:chExt cx="2910840" cy="1178560"/>
          </a:xfrm>
        </p:grpSpPr>
        <p:sp>
          <p:nvSpPr>
            <p:cNvPr id="19" name="Freeform 18"/>
            <p:cNvSpPr/>
            <p:nvPr/>
          </p:nvSpPr>
          <p:spPr>
            <a:xfrm>
              <a:off x="5638800" y="2631440"/>
              <a:ext cx="2225040" cy="1178560"/>
            </a:xfrm>
            <a:custGeom>
              <a:avLst/>
              <a:gdLst>
                <a:gd name="connsiteX0" fmla="*/ 0 w 2225040"/>
                <a:gd name="connsiteY0" fmla="*/ 1178560 h 1178560"/>
                <a:gd name="connsiteX1" fmla="*/ 304800 w 2225040"/>
                <a:gd name="connsiteY1" fmla="*/ 96520 h 1178560"/>
                <a:gd name="connsiteX2" fmla="*/ 746760 w 2225040"/>
                <a:gd name="connsiteY2" fmla="*/ 599440 h 1178560"/>
                <a:gd name="connsiteX3" fmla="*/ 1219200 w 2225040"/>
                <a:gd name="connsiteY3" fmla="*/ 370840 h 1178560"/>
                <a:gd name="connsiteX4" fmla="*/ 1630680 w 2225040"/>
                <a:gd name="connsiteY4" fmla="*/ 477520 h 1178560"/>
                <a:gd name="connsiteX5" fmla="*/ 1965960 w 2225040"/>
                <a:gd name="connsiteY5" fmla="*/ 416560 h 1178560"/>
                <a:gd name="connsiteX6" fmla="*/ 2225040 w 2225040"/>
                <a:gd name="connsiteY6" fmla="*/ 431800 h 1178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5040" h="1178560">
                  <a:moveTo>
                    <a:pt x="0" y="1178560"/>
                  </a:moveTo>
                  <a:cubicBezTo>
                    <a:pt x="90170" y="685800"/>
                    <a:pt x="180340" y="193040"/>
                    <a:pt x="304800" y="96520"/>
                  </a:cubicBezTo>
                  <a:cubicBezTo>
                    <a:pt x="429260" y="0"/>
                    <a:pt x="594360" y="553720"/>
                    <a:pt x="746760" y="599440"/>
                  </a:cubicBezTo>
                  <a:cubicBezTo>
                    <a:pt x="899160" y="645160"/>
                    <a:pt x="1071880" y="391160"/>
                    <a:pt x="1219200" y="370840"/>
                  </a:cubicBezTo>
                  <a:cubicBezTo>
                    <a:pt x="1366520" y="350520"/>
                    <a:pt x="1506220" y="469900"/>
                    <a:pt x="1630680" y="477520"/>
                  </a:cubicBezTo>
                  <a:cubicBezTo>
                    <a:pt x="1755140" y="485140"/>
                    <a:pt x="1866900" y="424180"/>
                    <a:pt x="1965960" y="416560"/>
                  </a:cubicBezTo>
                  <a:cubicBezTo>
                    <a:pt x="2065020" y="408940"/>
                    <a:pt x="2145030" y="420370"/>
                    <a:pt x="2225040" y="431800"/>
                  </a:cubicBezTo>
                </a:path>
              </a:pathLst>
            </a:cu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20" name="Straight Connector 19"/>
            <p:cNvCxnSpPr/>
            <p:nvPr/>
          </p:nvCxnSpPr>
          <p:spPr>
            <a:xfrm>
              <a:off x="4953000" y="3810000"/>
              <a:ext cx="685800" cy="0"/>
            </a:xfrm>
            <a:prstGeom prst="line">
              <a:avLst/>
            </a:prstGeom>
            <a:ln w="28575"/>
          </p:spPr>
          <p:style>
            <a:lnRef idx="1">
              <a:schemeClr val="dk1"/>
            </a:lnRef>
            <a:fillRef idx="0">
              <a:schemeClr val="dk1"/>
            </a:fillRef>
            <a:effectRef idx="0">
              <a:schemeClr val="dk1"/>
            </a:effectRef>
            <a:fontRef idx="minor">
              <a:schemeClr val="tx1"/>
            </a:fontRef>
          </p:style>
        </p:cxnSp>
      </p:grpSp>
      <p:cxnSp>
        <p:nvCxnSpPr>
          <p:cNvPr id="16" name="Straight Arrow Connector 15"/>
          <p:cNvCxnSpPr/>
          <p:nvPr/>
        </p:nvCxnSpPr>
        <p:spPr>
          <a:xfrm flipV="1">
            <a:off x="1262336" y="3725594"/>
            <a:ext cx="0" cy="1314212"/>
          </a:xfrm>
          <a:prstGeom prst="straightConnector1">
            <a:avLst/>
          </a:prstGeom>
          <a:ln>
            <a:solidFill>
              <a:schemeClr val="bg1">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280329" y="5047344"/>
            <a:ext cx="1981200" cy="0"/>
          </a:xfrm>
          <a:prstGeom prst="straightConnector1">
            <a:avLst/>
          </a:prstGeom>
          <a:ln>
            <a:solidFill>
              <a:schemeClr val="bg1">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D4242959-C432-4CF8-BEF0-72DBC9196D45}" type="slidenum">
              <a:rPr lang="zh-CN" altLang="en-US" smtClean="0"/>
              <a:pPr>
                <a:defRPr/>
              </a:pPr>
              <a:t>10</a:t>
            </a:fld>
            <a:endParaRPr lang="en-US" altLang="zh-CN"/>
          </a:p>
        </p:txBody>
      </p:sp>
    </p:spTree>
    <p:extLst>
      <p:ext uri="{BB962C8B-B14F-4D97-AF65-F5344CB8AC3E}">
        <p14:creationId xmlns:p14="http://schemas.microsoft.com/office/powerpoint/2010/main" val="4236204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7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7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7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7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p:bldP spid="12"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 Control</a:t>
            </a:r>
            <a:endParaRPr lang="en-US" dirty="0"/>
          </a:p>
        </p:txBody>
      </p:sp>
      <p:sp>
        <p:nvSpPr>
          <p:cNvPr id="3" name="Content Placeholder 2"/>
          <p:cNvSpPr>
            <a:spLocks noGrp="1"/>
          </p:cNvSpPr>
          <p:nvPr>
            <p:ph idx="1"/>
          </p:nvPr>
        </p:nvSpPr>
        <p:spPr/>
        <p:txBody>
          <a:bodyPr>
            <a:normAutofit/>
          </a:bodyPr>
          <a:lstStyle/>
          <a:p>
            <a:r>
              <a:rPr lang="en-US" sz="2800" dirty="0" smtClean="0"/>
              <a:t>With derivative control, do not have to wait for error to get large before control action becomes large, control </a:t>
            </a:r>
            <a:r>
              <a:rPr lang="en-US" sz="2800" i="1" dirty="0" smtClean="0"/>
              <a:t>anticipates</a:t>
            </a:r>
            <a:r>
              <a:rPr lang="en-US" sz="2800" dirty="0" smtClean="0"/>
              <a:t> the error</a:t>
            </a:r>
          </a:p>
          <a:p>
            <a:r>
              <a:rPr lang="en-US" sz="2800" dirty="0" smtClean="0"/>
              <a:t>Never use D control by itself, amplifies noise</a:t>
            </a:r>
          </a:p>
          <a:p>
            <a:endParaRPr lang="en-US" sz="2800" dirty="0" smtClean="0"/>
          </a:p>
          <a:p>
            <a:pPr>
              <a:buNone/>
            </a:pPr>
            <a:endParaRPr lang="en-US" sz="2800" dirty="0" smtClean="0"/>
          </a:p>
          <a:p>
            <a:pPr>
              <a:buNone/>
            </a:pPr>
            <a:endParaRPr lang="en-US" sz="1100" dirty="0" smtClean="0"/>
          </a:p>
          <a:p>
            <a:r>
              <a:rPr lang="en-US" sz="2800" dirty="0" smtClean="0"/>
              <a:t>Not canonical form, but trends are meaningful</a:t>
            </a:r>
          </a:p>
          <a:p>
            <a:r>
              <a:rPr lang="en-US" sz="2800" dirty="0" smtClean="0"/>
              <a:t>Can place two poles anywhere (2 </a:t>
            </a:r>
            <a:r>
              <a:rPr lang="en-US" sz="2800" dirty="0" err="1" smtClean="0"/>
              <a:t>d.o.f</a:t>
            </a:r>
            <a:r>
              <a:rPr lang="en-US" sz="2800" dirty="0" smtClean="0"/>
              <a:t>.)</a:t>
            </a:r>
            <a:endParaRPr lang="en-US" sz="2800" dirty="0"/>
          </a:p>
        </p:txBody>
      </p:sp>
      <p:sp>
        <p:nvSpPr>
          <p:cNvPr id="5" name="Footer Placeholder 4"/>
          <p:cNvSpPr>
            <a:spLocks noGrp="1"/>
          </p:cNvSpPr>
          <p:nvPr>
            <p:ph type="ftr" sz="quarter" idx="11"/>
          </p:nvPr>
        </p:nvSpPr>
        <p:spPr/>
        <p:txBody>
          <a:bodyPr/>
          <a:lstStyle/>
          <a:p>
            <a:pPr>
              <a:defRPr/>
            </a:pPr>
            <a:r>
              <a:rPr lang="en-US" dirty="0" smtClean="0"/>
              <a:t>ME 431,  </a:t>
            </a:r>
            <a:r>
              <a:rPr lang="en-US" dirty="0" smtClean="0"/>
              <a:t>Lecture 17</a:t>
            </a:r>
            <a:endParaRPr lang="en-US" dirty="0"/>
          </a:p>
        </p:txBody>
      </p:sp>
      <p:graphicFrame>
        <p:nvGraphicFramePr>
          <p:cNvPr id="71682" name="Object 2"/>
          <p:cNvGraphicFramePr>
            <a:graphicFrameLocks noChangeAspect="1"/>
          </p:cNvGraphicFramePr>
          <p:nvPr>
            <p:extLst>
              <p:ext uri="{D42A27DB-BD31-4B8C-83A1-F6EECF244321}">
                <p14:modId xmlns:p14="http://schemas.microsoft.com/office/powerpoint/2010/main" val="2264883402"/>
              </p:ext>
            </p:extLst>
          </p:nvPr>
        </p:nvGraphicFramePr>
        <p:xfrm>
          <a:off x="685800" y="3956050"/>
          <a:ext cx="2335212" cy="498475"/>
        </p:xfrm>
        <a:graphic>
          <a:graphicData uri="http://schemas.openxmlformats.org/presentationml/2006/ole">
            <mc:AlternateContent xmlns:mc="http://schemas.openxmlformats.org/markup-compatibility/2006">
              <mc:Choice xmlns:v="urn:schemas-microsoft-com:vml" Requires="v">
                <p:oleObj spid="_x0000_s251939" name="Equation" r:id="rId4" imgW="1066680" imgH="228600" progId="Equation.DSMT4">
                  <p:embed/>
                </p:oleObj>
              </mc:Choice>
              <mc:Fallback>
                <p:oleObj name="Equation" r:id="rId4" imgW="106668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3956050"/>
                        <a:ext cx="23352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0115" name="Object 3"/>
          <p:cNvGraphicFramePr>
            <a:graphicFrameLocks noChangeAspect="1"/>
          </p:cNvGraphicFramePr>
          <p:nvPr>
            <p:extLst>
              <p:ext uri="{D42A27DB-BD31-4B8C-83A1-F6EECF244321}">
                <p14:modId xmlns:p14="http://schemas.microsoft.com/office/powerpoint/2010/main" val="3828848905"/>
              </p:ext>
            </p:extLst>
          </p:nvPr>
        </p:nvGraphicFramePr>
        <p:xfrm>
          <a:off x="3113087" y="3733800"/>
          <a:ext cx="5089525" cy="942975"/>
        </p:xfrm>
        <a:graphic>
          <a:graphicData uri="http://schemas.openxmlformats.org/presentationml/2006/ole">
            <mc:AlternateContent xmlns:mc="http://schemas.openxmlformats.org/markup-compatibility/2006">
              <mc:Choice xmlns:v="urn:schemas-microsoft-com:vml" Requires="v">
                <p:oleObj spid="_x0000_s251940" name="Equation" r:id="rId6" imgW="2323800" imgH="431640" progId="Equation.DSMT4">
                  <p:embed/>
                </p:oleObj>
              </mc:Choice>
              <mc:Fallback>
                <p:oleObj name="Equation" r:id="rId6" imgW="2323800" imgH="431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13087" y="3733800"/>
                        <a:ext cx="5089525"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001500129"/>
              </p:ext>
            </p:extLst>
          </p:nvPr>
        </p:nvGraphicFramePr>
        <p:xfrm>
          <a:off x="4364038" y="381000"/>
          <a:ext cx="3752850" cy="914400"/>
        </p:xfrm>
        <a:graphic>
          <a:graphicData uri="http://schemas.openxmlformats.org/presentationml/2006/ole">
            <mc:AlternateContent xmlns:mc="http://schemas.openxmlformats.org/markup-compatibility/2006">
              <mc:Choice xmlns:v="urn:schemas-microsoft-com:vml" Requires="v">
                <p:oleObj spid="_x0000_s251941" name="Equation" r:id="rId8" imgW="1714320" imgH="419040" progId="Equation.DSMT4">
                  <p:embed/>
                </p:oleObj>
              </mc:Choice>
              <mc:Fallback>
                <p:oleObj name="Equation" r:id="rId8" imgW="1714320" imgH="4190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64038" y="381000"/>
                        <a:ext cx="375285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Slide Number Placeholder 5"/>
          <p:cNvSpPr>
            <a:spLocks noGrp="1"/>
          </p:cNvSpPr>
          <p:nvPr>
            <p:ph type="sldNum" sz="quarter" idx="12"/>
          </p:nvPr>
        </p:nvSpPr>
        <p:spPr/>
        <p:txBody>
          <a:bodyPr/>
          <a:lstStyle/>
          <a:p>
            <a:pPr>
              <a:defRPr/>
            </a:pPr>
            <a:fld id="{D4242959-C432-4CF8-BEF0-72DBC9196D45}" type="slidenum">
              <a:rPr lang="zh-CN" altLang="en-US" smtClean="0"/>
              <a:pPr>
                <a:defRPr/>
              </a:pPr>
              <a:t>11</a:t>
            </a:fld>
            <a:endParaRPr lang="en-US" altLang="zh-CN"/>
          </a:p>
        </p:txBody>
      </p:sp>
    </p:spTree>
    <p:extLst>
      <p:ext uri="{BB962C8B-B14F-4D97-AF65-F5344CB8AC3E}">
        <p14:creationId xmlns:p14="http://schemas.microsoft.com/office/powerpoint/2010/main" val="82331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68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01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 Control</a:t>
            </a:r>
            <a:endParaRPr lang="en-US" dirty="0"/>
          </a:p>
        </p:txBody>
      </p:sp>
      <p:sp>
        <p:nvSpPr>
          <p:cNvPr id="3" name="Content Placeholder 2"/>
          <p:cNvSpPr>
            <a:spLocks noGrp="1"/>
          </p:cNvSpPr>
          <p:nvPr>
            <p:ph idx="1"/>
          </p:nvPr>
        </p:nvSpPr>
        <p:spPr>
          <a:xfrm>
            <a:off x="457200" y="1600201"/>
            <a:ext cx="8001000" cy="4876799"/>
          </a:xfrm>
        </p:spPr>
        <p:txBody>
          <a:bodyPr>
            <a:normAutofit lnSpcReduction="10000"/>
          </a:bodyPr>
          <a:lstStyle/>
          <a:p>
            <a:r>
              <a:rPr lang="en-US" sz="2800" dirty="0" smtClean="0"/>
              <a:t>Control effort gets larger as error is accumulated</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1000" dirty="0" smtClean="0"/>
          </a:p>
          <a:p>
            <a:r>
              <a:rPr lang="en-US" sz="2800" dirty="0" smtClean="0"/>
              <a:t>Cannot use canonical relations because third order with a zero, but tends to make system slower and more oscillatory</a:t>
            </a:r>
            <a:endParaRPr lang="en-US" sz="2800" dirty="0"/>
          </a:p>
        </p:txBody>
      </p:sp>
      <p:sp>
        <p:nvSpPr>
          <p:cNvPr id="5" name="Footer Placeholder 4"/>
          <p:cNvSpPr>
            <a:spLocks noGrp="1"/>
          </p:cNvSpPr>
          <p:nvPr>
            <p:ph type="ftr" sz="quarter" idx="11"/>
          </p:nvPr>
        </p:nvSpPr>
        <p:spPr/>
        <p:txBody>
          <a:bodyPr/>
          <a:lstStyle/>
          <a:p>
            <a:pPr>
              <a:defRPr/>
            </a:pPr>
            <a:r>
              <a:rPr lang="en-US" dirty="0" smtClean="0"/>
              <a:t>ME 431,  </a:t>
            </a:r>
            <a:r>
              <a:rPr lang="en-US" dirty="0" smtClean="0"/>
              <a:t>Lecture 17</a:t>
            </a:r>
            <a:endParaRPr lang="en-US" dirty="0"/>
          </a:p>
        </p:txBody>
      </p:sp>
      <p:graphicFrame>
        <p:nvGraphicFramePr>
          <p:cNvPr id="71682" name="Object 2"/>
          <p:cNvGraphicFramePr>
            <a:graphicFrameLocks noChangeAspect="1"/>
          </p:cNvGraphicFramePr>
          <p:nvPr/>
        </p:nvGraphicFramePr>
        <p:xfrm>
          <a:off x="1079500" y="2590800"/>
          <a:ext cx="2044700" cy="801688"/>
        </p:xfrm>
        <a:graphic>
          <a:graphicData uri="http://schemas.openxmlformats.org/presentationml/2006/ole">
            <mc:AlternateContent xmlns:mc="http://schemas.openxmlformats.org/markup-compatibility/2006">
              <mc:Choice xmlns:v="urn:schemas-microsoft-com:vml" Requires="v">
                <p:oleObj spid="_x0000_s252974" name="Equation" r:id="rId4" imgW="1002960" imgH="393480" progId="Equation.DSMT4">
                  <p:embed/>
                </p:oleObj>
              </mc:Choice>
              <mc:Fallback>
                <p:oleObj name="Equation" r:id="rId4" imgW="1002960" imgH="393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2590800"/>
                        <a:ext cx="2044700" cy="801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3187" name="Object 3"/>
          <p:cNvGraphicFramePr>
            <a:graphicFrameLocks noChangeAspect="1"/>
          </p:cNvGraphicFramePr>
          <p:nvPr/>
        </p:nvGraphicFramePr>
        <p:xfrm>
          <a:off x="3188961" y="2149366"/>
          <a:ext cx="4478337" cy="1703388"/>
        </p:xfrm>
        <a:graphic>
          <a:graphicData uri="http://schemas.openxmlformats.org/presentationml/2006/ole">
            <mc:AlternateContent xmlns:mc="http://schemas.openxmlformats.org/markup-compatibility/2006">
              <mc:Choice xmlns:v="urn:schemas-microsoft-com:vml" Requires="v">
                <p:oleObj spid="_x0000_s252975" name="Equation" r:id="rId6" imgW="2197080" imgH="838080" progId="Equation.DSMT4">
                  <p:embed/>
                </p:oleObj>
              </mc:Choice>
              <mc:Fallback>
                <p:oleObj name="Equation" r:id="rId6" imgW="2197080" imgH="8380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88961" y="2149366"/>
                        <a:ext cx="4478337" cy="170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3188" name="Object 4"/>
          <p:cNvGraphicFramePr>
            <a:graphicFrameLocks noChangeAspect="1"/>
          </p:cNvGraphicFramePr>
          <p:nvPr/>
        </p:nvGraphicFramePr>
        <p:xfrm>
          <a:off x="4206766" y="3870434"/>
          <a:ext cx="3752850" cy="955675"/>
        </p:xfrm>
        <a:graphic>
          <a:graphicData uri="http://schemas.openxmlformats.org/presentationml/2006/ole">
            <mc:AlternateContent xmlns:mc="http://schemas.openxmlformats.org/markup-compatibility/2006">
              <mc:Choice xmlns:v="urn:schemas-microsoft-com:vml" Requires="v">
                <p:oleObj spid="_x0000_s252976" name="Equation" r:id="rId8" imgW="1841400" imgH="469800" progId="Equation.DSMT4">
                  <p:embed/>
                </p:oleObj>
              </mc:Choice>
              <mc:Fallback>
                <p:oleObj name="Equation" r:id="rId8" imgW="1841400" imgH="4698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06766" y="3870434"/>
                        <a:ext cx="3752850" cy="95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623998926"/>
              </p:ext>
            </p:extLst>
          </p:nvPr>
        </p:nvGraphicFramePr>
        <p:xfrm>
          <a:off x="4364038" y="381000"/>
          <a:ext cx="3752850" cy="914400"/>
        </p:xfrm>
        <a:graphic>
          <a:graphicData uri="http://schemas.openxmlformats.org/presentationml/2006/ole">
            <mc:AlternateContent xmlns:mc="http://schemas.openxmlformats.org/markup-compatibility/2006">
              <mc:Choice xmlns:v="urn:schemas-microsoft-com:vml" Requires="v">
                <p:oleObj spid="_x0000_s252977" name="Equation" r:id="rId10" imgW="1714500" imgH="419100" progId="Equation.DSMT4">
                  <p:embed/>
                </p:oleObj>
              </mc:Choice>
              <mc:Fallback>
                <p:oleObj name="Equation" r:id="rId10" imgW="1714500" imgH="4191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64038" y="381000"/>
                        <a:ext cx="375285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Slide Number Placeholder 6"/>
          <p:cNvSpPr>
            <a:spLocks noGrp="1"/>
          </p:cNvSpPr>
          <p:nvPr>
            <p:ph type="sldNum" sz="quarter" idx="12"/>
          </p:nvPr>
        </p:nvSpPr>
        <p:spPr/>
        <p:txBody>
          <a:bodyPr/>
          <a:lstStyle/>
          <a:p>
            <a:pPr>
              <a:defRPr/>
            </a:pPr>
            <a:fld id="{D4242959-C432-4CF8-BEF0-72DBC9196D45}" type="slidenum">
              <a:rPr lang="zh-CN" altLang="en-US" smtClean="0"/>
              <a:pPr>
                <a:defRPr/>
              </a:pPr>
              <a:t>12</a:t>
            </a:fld>
            <a:endParaRPr lang="en-US" altLang="zh-CN"/>
          </a:p>
        </p:txBody>
      </p:sp>
    </p:spTree>
    <p:extLst>
      <p:ext uri="{BB962C8B-B14F-4D97-AF65-F5344CB8AC3E}">
        <p14:creationId xmlns:p14="http://schemas.microsoft.com/office/powerpoint/2010/main" val="107647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68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318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318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 Control</a:t>
            </a:r>
            <a:endParaRPr lang="en-US" dirty="0"/>
          </a:p>
        </p:txBody>
      </p:sp>
      <p:sp>
        <p:nvSpPr>
          <p:cNvPr id="3" name="Content Placeholder 2"/>
          <p:cNvSpPr>
            <a:spLocks noGrp="1"/>
          </p:cNvSpPr>
          <p:nvPr>
            <p:ph idx="1"/>
          </p:nvPr>
        </p:nvSpPr>
        <p:spPr>
          <a:xfrm>
            <a:off x="228600" y="1600200"/>
            <a:ext cx="8229600" cy="4525963"/>
          </a:xfrm>
        </p:spPr>
        <p:txBody>
          <a:bodyPr/>
          <a:lstStyle/>
          <a:p>
            <a:endParaRPr lang="en-US"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i="1" baseline="-25000" dirty="0" smtClean="0">
              <a:latin typeface="Times New Roman" pitchFamily="18" charset="0"/>
              <a:cs typeface="Times New Roman" pitchFamily="18" charset="0"/>
            </a:endParaRPr>
          </a:p>
          <a:p>
            <a:pPr>
              <a:buNone/>
            </a:pPr>
            <a:endParaRPr lang="en-US" i="1" baseline="-25000" dirty="0" smtClean="0">
              <a:latin typeface="Times New Roman" pitchFamily="18" charset="0"/>
              <a:cs typeface="Times New Roman" pitchFamily="18" charset="0"/>
            </a:endParaRPr>
          </a:p>
          <a:p>
            <a:pPr>
              <a:buNone/>
            </a:pPr>
            <a:endParaRPr lang="en-US" sz="1600" dirty="0" smtClean="0"/>
          </a:p>
        </p:txBody>
      </p:sp>
      <p:sp>
        <p:nvSpPr>
          <p:cNvPr id="5" name="Footer Placeholder 4"/>
          <p:cNvSpPr>
            <a:spLocks noGrp="1"/>
          </p:cNvSpPr>
          <p:nvPr>
            <p:ph type="ftr" sz="quarter" idx="11"/>
          </p:nvPr>
        </p:nvSpPr>
        <p:spPr/>
        <p:txBody>
          <a:bodyPr/>
          <a:lstStyle/>
          <a:p>
            <a:pPr>
              <a:defRPr/>
            </a:pPr>
            <a:r>
              <a:rPr lang="en-US" dirty="0" smtClean="0"/>
              <a:t>ME 431,  </a:t>
            </a:r>
            <a:r>
              <a:rPr lang="en-US" dirty="0" smtClean="0"/>
              <a:t>Lecture 17</a:t>
            </a:r>
            <a:endParaRPr lang="en-US" dirty="0"/>
          </a:p>
        </p:txBody>
      </p:sp>
      <p:graphicFrame>
        <p:nvGraphicFramePr>
          <p:cNvPr id="94211" name="Object 3"/>
          <p:cNvGraphicFramePr>
            <a:graphicFrameLocks noChangeAspect="1"/>
          </p:cNvGraphicFramePr>
          <p:nvPr/>
        </p:nvGraphicFramePr>
        <p:xfrm>
          <a:off x="838200" y="2838450"/>
          <a:ext cx="2555875" cy="514350"/>
        </p:xfrm>
        <a:graphic>
          <a:graphicData uri="http://schemas.openxmlformats.org/presentationml/2006/ole">
            <mc:AlternateContent xmlns:mc="http://schemas.openxmlformats.org/markup-compatibility/2006">
              <mc:Choice xmlns:v="urn:schemas-microsoft-com:vml" Requires="v">
                <p:oleObj spid="_x0000_s253987" name="Equation" r:id="rId4" imgW="1130040" imgH="228600" progId="Equation.DSMT4">
                  <p:embed/>
                </p:oleObj>
              </mc:Choice>
              <mc:Fallback>
                <p:oleObj name="Equation" r:id="rId4" imgW="113004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838450"/>
                        <a:ext cx="2555875"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 name="Content Placeholder 2"/>
          <p:cNvSpPr txBox="1">
            <a:spLocks/>
          </p:cNvSpPr>
          <p:nvPr/>
        </p:nvSpPr>
        <p:spPr bwMode="auto">
          <a:xfrm>
            <a:off x="457200" y="1600201"/>
            <a:ext cx="7620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3200" b="0" i="0" u="sng" strike="noStrike" kern="1200" cap="none" spc="0" normalizeH="0" baseline="0" noProof="0" dirty="0" smtClean="0">
                <a:ln>
                  <a:noFill/>
                </a:ln>
                <a:solidFill>
                  <a:schemeClr val="tx1"/>
                </a:solidFill>
                <a:effectLst/>
                <a:uLnTx/>
                <a:uFillTx/>
                <a:latin typeface="+mn-lt"/>
                <a:ea typeface="+mn-ea"/>
                <a:cs typeface="+mn-cs"/>
              </a:rPr>
              <a:t>Effect on steady-state performance</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Steady-state value for a unit step reference</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lang="en-US" sz="240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lang="en-US" sz="240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lang="en-US" sz="2400" dirty="0" smtClean="0">
              <a:latin typeface="+mn-lt"/>
            </a:endParaRPr>
          </a:p>
          <a:p>
            <a:pPr marL="342900" lvl="0" indent="-342900">
              <a:spcBef>
                <a:spcPct val="20000"/>
              </a:spcBef>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therefore, steady-state error is zero for a step reference,</a:t>
            </a:r>
            <a:r>
              <a:rPr kumimoji="0" lang="en-US" sz="2400" b="0" i="0" u="none" strike="noStrike" kern="1200" cap="none" spc="0" normalizeH="0" noProof="0" dirty="0" smtClean="0">
                <a:ln>
                  <a:noFill/>
                </a:ln>
                <a:solidFill>
                  <a:schemeClr val="tx1"/>
                </a:solidFill>
                <a:effectLst/>
                <a:uLnTx/>
                <a:uFillTx/>
                <a:latin typeface="+mn-lt"/>
                <a:ea typeface="+mn-ea"/>
                <a:cs typeface="+mn-cs"/>
              </a:rPr>
              <a:t> even for small </a:t>
            </a:r>
            <a:r>
              <a:rPr lang="en-US" sz="2400" i="1" dirty="0" smtClean="0">
                <a:latin typeface="Times New Roman" pitchFamily="18" charset="0"/>
                <a:cs typeface="Times New Roman" pitchFamily="18" charset="0"/>
              </a:rPr>
              <a:t>K</a:t>
            </a:r>
            <a:r>
              <a:rPr lang="en-US" sz="2400" i="1" baseline="-25000" dirty="0" smtClean="0">
                <a:latin typeface="Times New Roman" pitchFamily="18" charset="0"/>
                <a:cs typeface="Times New Roman" pitchFamily="18" charset="0"/>
              </a:rPr>
              <a:t>I </a:t>
            </a:r>
            <a:r>
              <a:rPr kumimoji="0" lang="en-US" sz="2400" b="0" i="0" u="none" strike="noStrike" kern="1200" cap="none" spc="0" normalizeH="0" noProof="0" dirty="0" smtClean="0">
                <a:ln>
                  <a:noFill/>
                </a:ln>
                <a:solidFill>
                  <a:schemeClr val="tx1"/>
                </a:solidFill>
                <a:effectLst/>
                <a:uLnTx/>
                <a:uFillTx/>
                <a:latin typeface="+mn-lt"/>
                <a:ea typeface="+mn-ea"/>
                <a:cs typeface="+mn-cs"/>
              </a:rPr>
              <a:t>(just takes longer to reach steady state)</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94212" name="Object 4"/>
          <p:cNvGraphicFramePr>
            <a:graphicFrameLocks noChangeAspect="1"/>
          </p:cNvGraphicFramePr>
          <p:nvPr/>
        </p:nvGraphicFramePr>
        <p:xfrm>
          <a:off x="1311165" y="3444768"/>
          <a:ext cx="5540375" cy="1057275"/>
        </p:xfrm>
        <a:graphic>
          <a:graphicData uri="http://schemas.openxmlformats.org/presentationml/2006/ole">
            <mc:AlternateContent xmlns:mc="http://schemas.openxmlformats.org/markup-compatibility/2006">
              <mc:Choice xmlns:v="urn:schemas-microsoft-com:vml" Requires="v">
                <p:oleObj spid="_x0000_s253988" name="Equation" r:id="rId6" imgW="2450880" imgH="469800" progId="Equation.DSMT4">
                  <p:embed/>
                </p:oleObj>
              </mc:Choice>
              <mc:Fallback>
                <p:oleObj name="Equation" r:id="rId6" imgW="2450880" imgH="4698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11165" y="3444768"/>
                        <a:ext cx="5540375"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4213" name="Object 5"/>
          <p:cNvGraphicFramePr>
            <a:graphicFrameLocks noChangeAspect="1"/>
          </p:cNvGraphicFramePr>
          <p:nvPr/>
        </p:nvGraphicFramePr>
        <p:xfrm>
          <a:off x="6823837" y="3502572"/>
          <a:ext cx="1435100" cy="971550"/>
        </p:xfrm>
        <a:graphic>
          <a:graphicData uri="http://schemas.openxmlformats.org/presentationml/2006/ole">
            <mc:AlternateContent xmlns:mc="http://schemas.openxmlformats.org/markup-compatibility/2006">
              <mc:Choice xmlns:v="urn:schemas-microsoft-com:vml" Requires="v">
                <p:oleObj spid="_x0000_s253989" name="Equation" r:id="rId8" imgW="634680" imgH="431640" progId="Equation.DSMT4">
                  <p:embed/>
                </p:oleObj>
              </mc:Choice>
              <mc:Fallback>
                <p:oleObj name="Equation" r:id="rId8" imgW="634680" imgH="4316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23837" y="3502572"/>
                        <a:ext cx="1435100"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Slide Number Placeholder 5"/>
          <p:cNvSpPr>
            <a:spLocks noGrp="1"/>
          </p:cNvSpPr>
          <p:nvPr>
            <p:ph type="sldNum" sz="quarter" idx="12"/>
          </p:nvPr>
        </p:nvSpPr>
        <p:spPr/>
        <p:txBody>
          <a:bodyPr/>
          <a:lstStyle/>
          <a:p>
            <a:pPr>
              <a:defRPr/>
            </a:pPr>
            <a:fld id="{D4242959-C432-4CF8-BEF0-72DBC9196D45}" type="slidenum">
              <a:rPr lang="zh-CN" altLang="en-US" smtClean="0"/>
              <a:pPr>
                <a:defRPr/>
              </a:pPr>
              <a:t>13</a:t>
            </a:fld>
            <a:endParaRPr lang="en-US" altLang="zh-CN"/>
          </a:p>
        </p:txBody>
      </p:sp>
    </p:spTree>
    <p:extLst>
      <p:ext uri="{BB962C8B-B14F-4D97-AF65-F5344CB8AC3E}">
        <p14:creationId xmlns:p14="http://schemas.microsoft.com/office/powerpoint/2010/main" val="1624596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42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42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42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PID Summary</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Some intuition about the effect of the terms:</a:t>
            </a:r>
          </a:p>
          <a:p>
            <a:pPr lvl="1"/>
            <a:r>
              <a:rPr lang="en-US" sz="2400" dirty="0" smtClean="0"/>
              <a:t>Increasing </a:t>
            </a:r>
            <a:r>
              <a:rPr lang="en-US" sz="2400" i="1" dirty="0" smtClean="0">
                <a:latin typeface="Times New Roman" pitchFamily="18" charset="0"/>
                <a:cs typeface="Times New Roman" pitchFamily="18" charset="0"/>
              </a:rPr>
              <a:t>K</a:t>
            </a:r>
            <a:r>
              <a:rPr lang="en-US" sz="2400" i="1" baseline="-25000" dirty="0" smtClean="0">
                <a:latin typeface="Times New Roman" pitchFamily="18" charset="0"/>
                <a:cs typeface="Times New Roman" pitchFamily="18" charset="0"/>
              </a:rPr>
              <a:t>P</a:t>
            </a:r>
            <a:r>
              <a:rPr lang="en-US" sz="2400" dirty="0" smtClean="0"/>
              <a:t>: Same amount of error generates a proportionally larger amount of control … makes system faster, but overshoot more (less stable)</a:t>
            </a:r>
          </a:p>
          <a:p>
            <a:pPr lvl="1"/>
            <a:r>
              <a:rPr lang="en-US" sz="2400" dirty="0" smtClean="0"/>
              <a:t>Increasing </a:t>
            </a:r>
            <a:r>
              <a:rPr lang="en-US" sz="2400" i="1" dirty="0" smtClean="0">
                <a:latin typeface="Times New Roman" pitchFamily="18" charset="0"/>
                <a:cs typeface="Times New Roman" pitchFamily="18" charset="0"/>
              </a:rPr>
              <a:t>K</a:t>
            </a:r>
            <a:r>
              <a:rPr lang="en-US" sz="2400" i="1" baseline="-25000" dirty="0" smtClean="0">
                <a:latin typeface="Times New Roman" pitchFamily="18" charset="0"/>
                <a:cs typeface="Times New Roman" pitchFamily="18" charset="0"/>
              </a:rPr>
              <a:t>D</a:t>
            </a:r>
            <a:r>
              <a:rPr lang="en-US" sz="2400" dirty="0" smtClean="0"/>
              <a:t>: Allows controller to anticipate an increase in error, adds damping to the system (reduces overshoot) … can amplify noise</a:t>
            </a:r>
          </a:p>
          <a:p>
            <a:pPr lvl="1"/>
            <a:r>
              <a:rPr lang="en-US" sz="2400" dirty="0" smtClean="0"/>
              <a:t>Increasing </a:t>
            </a:r>
            <a:r>
              <a:rPr lang="en-US" sz="2400" i="1" dirty="0" smtClean="0">
                <a:latin typeface="Times New Roman" pitchFamily="18" charset="0"/>
                <a:cs typeface="Times New Roman" pitchFamily="18" charset="0"/>
              </a:rPr>
              <a:t>K</a:t>
            </a:r>
            <a:r>
              <a:rPr lang="en-US" sz="2400" i="1" baseline="-25000" dirty="0" smtClean="0">
                <a:latin typeface="Times New Roman" pitchFamily="18" charset="0"/>
                <a:cs typeface="Times New Roman" pitchFamily="18" charset="0"/>
              </a:rPr>
              <a:t>I</a:t>
            </a:r>
            <a:r>
              <a:rPr lang="en-US" sz="2400" dirty="0" smtClean="0"/>
              <a:t>: Control effort builds as error is integrated over time, helps reduce steady-state error, but can be slow to respond</a:t>
            </a:r>
          </a:p>
          <a:p>
            <a:pPr lvl="1"/>
            <a:endParaRPr lang="en-US" sz="2400" dirty="0" smtClean="0"/>
          </a:p>
          <a:p>
            <a:pPr lvl="1">
              <a:buNone/>
            </a:pPr>
            <a:r>
              <a:rPr lang="en-US" sz="2400" dirty="0" smtClean="0"/>
              <a:t>Note: these guidelines do not hold for all situations … look specifically at how poles are affected</a:t>
            </a:r>
            <a:endParaRPr lang="en-US" sz="2400" dirty="0"/>
          </a:p>
        </p:txBody>
      </p:sp>
      <p:sp>
        <p:nvSpPr>
          <p:cNvPr id="5" name="Footer Placeholder 4"/>
          <p:cNvSpPr>
            <a:spLocks noGrp="1"/>
          </p:cNvSpPr>
          <p:nvPr>
            <p:ph type="ftr" sz="quarter" idx="11"/>
          </p:nvPr>
        </p:nvSpPr>
        <p:spPr/>
        <p:txBody>
          <a:bodyPr/>
          <a:lstStyle/>
          <a:p>
            <a:pPr>
              <a:defRPr/>
            </a:pPr>
            <a:r>
              <a:rPr lang="en-US" dirty="0" smtClean="0"/>
              <a:t>ME 431,  </a:t>
            </a:r>
            <a:r>
              <a:rPr lang="en-US" dirty="0" smtClean="0"/>
              <a:t>Lecture 17</a:t>
            </a:r>
            <a:endParaRPr lang="en-US" dirty="0"/>
          </a:p>
        </p:txBody>
      </p:sp>
      <p:sp>
        <p:nvSpPr>
          <p:cNvPr id="4" name="Slide Number Placeholder 3"/>
          <p:cNvSpPr>
            <a:spLocks noGrp="1"/>
          </p:cNvSpPr>
          <p:nvPr>
            <p:ph type="sldNum" sz="quarter" idx="12"/>
          </p:nvPr>
        </p:nvSpPr>
        <p:spPr/>
        <p:txBody>
          <a:bodyPr/>
          <a:lstStyle/>
          <a:p>
            <a:pPr>
              <a:defRPr/>
            </a:pPr>
            <a:fld id="{D4242959-C432-4CF8-BEF0-72DBC9196D45}" type="slidenum">
              <a:rPr lang="zh-CN" altLang="en-US" smtClean="0"/>
              <a:pPr>
                <a:defRPr/>
              </a:pPr>
              <a:t>14</a:t>
            </a:fld>
            <a:endParaRPr lang="en-US" altLang="zh-CN"/>
          </a:p>
        </p:txBody>
      </p:sp>
    </p:spTree>
    <p:extLst>
      <p:ext uri="{BB962C8B-B14F-4D97-AF65-F5344CB8AC3E}">
        <p14:creationId xmlns:p14="http://schemas.microsoft.com/office/powerpoint/2010/main" val="107397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PID Control</a:t>
            </a:r>
            <a:endParaRPr lang="en-US" dirty="0"/>
          </a:p>
        </p:txBody>
      </p:sp>
      <p:sp>
        <p:nvSpPr>
          <p:cNvPr id="3" name="Content Placeholder 2"/>
          <p:cNvSpPr>
            <a:spLocks noGrp="1"/>
          </p:cNvSpPr>
          <p:nvPr>
            <p:ph idx="1"/>
          </p:nvPr>
        </p:nvSpPr>
        <p:spPr>
          <a:xfrm>
            <a:off x="457200" y="1600200"/>
            <a:ext cx="7924800" cy="4800600"/>
          </a:xfrm>
        </p:spPr>
        <p:txBody>
          <a:bodyPr/>
          <a:lstStyle/>
          <a:p>
            <a:r>
              <a:rPr lang="en-US" sz="2400" dirty="0" smtClean="0"/>
              <a:t>For systems that are not canonical first or second order, need to use trial and error … can look for reduced-order approx</a:t>
            </a:r>
          </a:p>
          <a:p>
            <a:r>
              <a:rPr lang="en-US" sz="2400" dirty="0" smtClean="0"/>
              <a:t>Following are helpful, </a:t>
            </a:r>
            <a:r>
              <a:rPr lang="en-US" sz="2400" u="sng" dirty="0" smtClean="0"/>
              <a:t>though not always true</a:t>
            </a:r>
          </a:p>
          <a:p>
            <a:endParaRPr lang="en-US" sz="2400" dirty="0" smtClean="0"/>
          </a:p>
          <a:p>
            <a:endParaRPr lang="en-US" sz="2400" dirty="0"/>
          </a:p>
        </p:txBody>
      </p:sp>
      <p:sp>
        <p:nvSpPr>
          <p:cNvPr id="5" name="Footer Placeholder 4"/>
          <p:cNvSpPr>
            <a:spLocks noGrp="1"/>
          </p:cNvSpPr>
          <p:nvPr>
            <p:ph type="ftr" sz="quarter" idx="11"/>
          </p:nvPr>
        </p:nvSpPr>
        <p:spPr/>
        <p:txBody>
          <a:bodyPr/>
          <a:lstStyle/>
          <a:p>
            <a:pPr>
              <a:defRPr/>
            </a:pPr>
            <a:r>
              <a:rPr lang="en-US" dirty="0" smtClean="0"/>
              <a:t>ME 431,  </a:t>
            </a:r>
            <a:r>
              <a:rPr lang="en-US" dirty="0" smtClean="0"/>
              <a:t>Lecture 17</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781139658"/>
              </p:ext>
            </p:extLst>
          </p:nvPr>
        </p:nvGraphicFramePr>
        <p:xfrm>
          <a:off x="914400" y="3337560"/>
          <a:ext cx="6553200" cy="3291840"/>
        </p:xfrm>
        <a:graphic>
          <a:graphicData uri="http://schemas.openxmlformats.org/drawingml/2006/table">
            <a:tbl>
              <a:tblPr firstRow="1" firstCol="1">
                <a:tableStyleId>{9D7B26C5-4107-4FEC-AEDC-1716B250A1EF}</a:tableStyleId>
              </a:tblPr>
              <a:tblGrid>
                <a:gridCol w="1638300"/>
                <a:gridCol w="1638300"/>
                <a:gridCol w="1638300"/>
                <a:gridCol w="1638300"/>
              </a:tblGrid>
              <a:tr h="448213">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sz="2800" b="0" i="1" dirty="0" smtClean="0">
                          <a:latin typeface="Times New Roman" pitchFamily="18" charset="0"/>
                          <a:cs typeface="Times New Roman" pitchFamily="18" charset="0"/>
                        </a:rPr>
                        <a:t>K</a:t>
                      </a:r>
                      <a:r>
                        <a:rPr lang="en-US" sz="2800" b="0" i="1" baseline="-25000" dirty="0" smtClean="0">
                          <a:latin typeface="Times New Roman" pitchFamily="18" charset="0"/>
                          <a:cs typeface="Times New Roman" pitchFamily="18" charset="0"/>
                        </a:rPr>
                        <a:t>P </a:t>
                      </a:r>
                      <a:r>
                        <a:rPr lang="en-US" sz="2800" b="0" dirty="0" smtClean="0">
                          <a:latin typeface="Times New Roman" pitchFamily="18" charset="0"/>
                          <a:cs typeface="Times New Roman" pitchFamily="18" charset="0"/>
                        </a:rPr>
                        <a:t>↑</a:t>
                      </a:r>
                      <a:endParaRPr lang="en-US" sz="2800" b="0" dirty="0"/>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0" i="1" smtClean="0">
                          <a:latin typeface="Times New Roman" pitchFamily="18" charset="0"/>
                          <a:cs typeface="Times New Roman" pitchFamily="18" charset="0"/>
                        </a:rPr>
                        <a:t>K</a:t>
                      </a:r>
                      <a:r>
                        <a:rPr lang="en-US" sz="2800" b="0" i="1" baseline="-25000" smtClean="0">
                          <a:latin typeface="Times New Roman" pitchFamily="18" charset="0"/>
                          <a:cs typeface="Times New Roman" pitchFamily="18" charset="0"/>
                        </a:rPr>
                        <a:t>D </a:t>
                      </a:r>
                      <a:r>
                        <a:rPr lang="en-US" sz="2800" b="0" smtClean="0">
                          <a:latin typeface="Times New Roman" pitchFamily="18" charset="0"/>
                          <a:cs typeface="Times New Roman" pitchFamily="18" charset="0"/>
                        </a:rPr>
                        <a:t>↑</a:t>
                      </a:r>
                      <a:endParaRPr lang="en-US" sz="2800" b="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0" i="1" dirty="0" smtClean="0">
                          <a:latin typeface="Times New Roman" pitchFamily="18" charset="0"/>
                          <a:cs typeface="Times New Roman" pitchFamily="18" charset="0"/>
                        </a:rPr>
                        <a:t>K</a:t>
                      </a:r>
                      <a:r>
                        <a:rPr lang="en-US" sz="2800" b="0" i="1" baseline="-25000" dirty="0" smtClean="0">
                          <a:latin typeface="Times New Roman" pitchFamily="18" charset="0"/>
                          <a:cs typeface="Times New Roman" pitchFamily="18" charset="0"/>
                        </a:rPr>
                        <a:t>I </a:t>
                      </a:r>
                      <a:r>
                        <a:rPr lang="en-US" sz="2800" b="0" dirty="0" smtClean="0">
                          <a:latin typeface="Times New Roman" pitchFamily="18" charset="0"/>
                          <a:cs typeface="Times New Roman" pitchFamily="18" charset="0"/>
                        </a:rPr>
                        <a:t>↑</a:t>
                      </a:r>
                      <a:endParaRPr lang="en-US" sz="2800" b="0" dirty="0" smtClean="0"/>
                    </a:p>
                  </a:txBody>
                  <a:tcPr/>
                </a:tc>
              </a:tr>
              <a:tr h="853440">
                <a:tc>
                  <a:txBody>
                    <a:bodyPr/>
                    <a:lstStyle/>
                    <a:p>
                      <a:pPr algn="r"/>
                      <a:r>
                        <a:rPr lang="en-US" dirty="0" err="1" smtClean="0"/>
                        <a:t>ss</a:t>
                      </a:r>
                      <a:r>
                        <a:rPr lang="en-US" baseline="0" dirty="0" smtClean="0"/>
                        <a:t> error</a:t>
                      </a:r>
                    </a:p>
                  </a:txBody>
                  <a:tcPr>
                    <a:lnR w="12700" cap="flat" cmpd="sng" algn="ctr">
                      <a:solidFill>
                        <a:schemeClr val="tx1"/>
                      </a:solidFill>
                      <a:prstDash val="solid"/>
                      <a:round/>
                      <a:headEnd type="none" w="med" len="med"/>
                      <a:tailEnd type="none" w="med" len="med"/>
                    </a:lnR>
                  </a:tcPr>
                </a:tc>
                <a:tc>
                  <a:txBody>
                    <a:bodyPr/>
                    <a:lstStyle/>
                    <a:p>
                      <a:pPr algn="ct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txBody>
                  <a:tcPr/>
                </a:tc>
              </a:tr>
              <a:tr h="600952">
                <a:tc>
                  <a:txBody>
                    <a:bodyPr/>
                    <a:lstStyle/>
                    <a:p>
                      <a:pPr algn="r"/>
                      <a:r>
                        <a:rPr lang="en-US" dirty="0" smtClean="0"/>
                        <a:t>rise</a:t>
                      </a:r>
                      <a:r>
                        <a:rPr lang="en-US" baseline="0" dirty="0" smtClean="0"/>
                        <a:t> time</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t>---</a:t>
                      </a:r>
                    </a:p>
                  </a:txBody>
                  <a:tcPr/>
                </a:tc>
                <a:tc>
                  <a:txBody>
                    <a:bodyPr/>
                    <a:lstStyle/>
                    <a:p>
                      <a:pPr algn="ctr"/>
                      <a:r>
                        <a:rPr lang="en-US" sz="2800" dirty="0" smtClean="0"/>
                        <a:t>?</a:t>
                      </a:r>
                      <a:endParaRPr lang="en-US" sz="2800" dirty="0"/>
                    </a:p>
                  </a:txBody>
                  <a:tcPr/>
                </a:tc>
              </a:tr>
              <a:tr h="600952">
                <a:tc>
                  <a:txBody>
                    <a:bodyPr/>
                    <a:lstStyle/>
                    <a:p>
                      <a:pPr algn="r"/>
                      <a:r>
                        <a:rPr lang="en-US" dirty="0" smtClean="0"/>
                        <a:t>settling time</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sz="3200" dirty="0" smtClean="0"/>
                        <a:t>---</a:t>
                      </a:r>
                      <a:endParaRPr lang="en-US" sz="3200" dirty="0"/>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latin typeface="Times New Roman" pitchFamily="18" charset="0"/>
                          <a:cs typeface="Times New Roman" pitchFamily="18" charset="0"/>
                        </a:rPr>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 (</a:t>
                      </a:r>
                      <a:r>
                        <a:rPr lang="en-US" sz="3600" b="0" dirty="0" smtClean="0">
                          <a:latin typeface="Times New Roman" pitchFamily="18" charset="0"/>
                          <a:cs typeface="Times New Roman" pitchFamily="18" charset="0"/>
                        </a:rPr>
                        <a:t>↑</a:t>
                      </a:r>
                      <a:r>
                        <a:rPr lang="en-US" sz="2800" dirty="0" smtClean="0"/>
                        <a:t>)</a:t>
                      </a:r>
                      <a:endParaRPr lang="en-US" sz="2800" dirty="0"/>
                    </a:p>
                  </a:txBody>
                  <a:tcPr/>
                </a:tc>
              </a:tr>
              <a:tr h="600952">
                <a:tc>
                  <a:txBody>
                    <a:bodyPr/>
                    <a:lstStyle/>
                    <a:p>
                      <a:pPr algn="r"/>
                      <a:r>
                        <a:rPr lang="en-US" dirty="0" smtClean="0"/>
                        <a:t>overshoot</a:t>
                      </a:r>
                      <a:endParaRPr lang="en-US" dirty="0"/>
                    </a:p>
                  </a:txBody>
                  <a:tcP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b="0" dirty="0" smtClean="0">
                          <a:latin typeface="Times New Roman" pitchFamily="18" charset="0"/>
                          <a:cs typeface="Times New Roman" pitchFamily="18" charset="0"/>
                        </a:rPr>
                        <a:t>↑</a:t>
                      </a:r>
                      <a:endParaRPr lang="en-US" sz="3600" b="0" dirty="0" smtClean="0"/>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latin typeface="Times New Roman" pitchFamily="18" charset="0"/>
                          <a:cs typeface="Times New Roman" pitchFamily="18" charset="0"/>
                        </a:rPr>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 (</a:t>
                      </a:r>
                      <a:r>
                        <a:rPr lang="en-US" sz="3600" b="0" dirty="0" smtClean="0">
                          <a:latin typeface="Times New Roman" pitchFamily="18" charset="0"/>
                          <a:cs typeface="Times New Roman" pitchFamily="18" charset="0"/>
                        </a:rPr>
                        <a:t>↑</a:t>
                      </a:r>
                      <a:r>
                        <a:rPr lang="en-US" sz="2800" dirty="0" smtClean="0"/>
                        <a:t>)</a:t>
                      </a:r>
                    </a:p>
                  </a:txBody>
                  <a:tcPr/>
                </a:tc>
              </a:tr>
            </a:tbl>
          </a:graphicData>
        </a:graphic>
      </p:graphicFrame>
      <p:sp>
        <p:nvSpPr>
          <p:cNvPr id="6" name="Slide Number Placeholder 5"/>
          <p:cNvSpPr>
            <a:spLocks noGrp="1"/>
          </p:cNvSpPr>
          <p:nvPr>
            <p:ph type="sldNum" sz="quarter" idx="12"/>
          </p:nvPr>
        </p:nvSpPr>
        <p:spPr/>
        <p:txBody>
          <a:bodyPr/>
          <a:lstStyle/>
          <a:p>
            <a:pPr>
              <a:defRPr/>
            </a:pPr>
            <a:fld id="{D4242959-C432-4CF8-BEF0-72DBC9196D45}" type="slidenum">
              <a:rPr lang="zh-CN" altLang="en-US" smtClean="0"/>
              <a:pPr>
                <a:defRPr/>
              </a:pPr>
              <a:t>15</a:t>
            </a:fld>
            <a:endParaRPr lang="en-US" altLang="zh-CN"/>
          </a:p>
        </p:txBody>
      </p:sp>
    </p:spTree>
    <p:extLst>
      <p:ext uri="{BB962C8B-B14F-4D97-AF65-F5344CB8AC3E}">
        <p14:creationId xmlns:p14="http://schemas.microsoft.com/office/powerpoint/2010/main" val="3361579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Type</a:t>
            </a:r>
            <a:endParaRPr lang="en-US" dirty="0"/>
          </a:p>
        </p:txBody>
      </p:sp>
      <p:sp>
        <p:nvSpPr>
          <p:cNvPr id="3" name="Content Placeholder 2"/>
          <p:cNvSpPr>
            <a:spLocks noGrp="1"/>
          </p:cNvSpPr>
          <p:nvPr>
            <p:ph idx="1"/>
          </p:nvPr>
        </p:nvSpPr>
        <p:spPr/>
        <p:txBody>
          <a:bodyPr>
            <a:normAutofit/>
          </a:bodyPr>
          <a:lstStyle/>
          <a:p>
            <a:r>
              <a:rPr lang="en-US" sz="2800" dirty="0" smtClean="0"/>
              <a:t>In previous example, saw that adding integral control enabled our plant to track a step input with zero steady-state error</a:t>
            </a:r>
          </a:p>
          <a:p>
            <a:endParaRPr lang="en-US" sz="1200" dirty="0" smtClean="0"/>
          </a:p>
          <a:p>
            <a:r>
              <a:rPr lang="en-US" sz="2800" dirty="0" smtClean="0"/>
              <a:t>This trend is true in general, the presence of pure integrators (poles at the origin) reduce steady-state error to all types of inputs</a:t>
            </a:r>
          </a:p>
          <a:p>
            <a:endParaRPr lang="en-US" sz="1100" dirty="0" smtClean="0"/>
          </a:p>
          <a:p>
            <a:r>
              <a:rPr lang="en-US" sz="2800" dirty="0" smtClean="0"/>
              <a:t>The number of integrators is identified by a system’s type</a:t>
            </a:r>
            <a:endParaRPr lang="en-US" sz="2800" dirty="0"/>
          </a:p>
        </p:txBody>
      </p:sp>
      <p:sp>
        <p:nvSpPr>
          <p:cNvPr id="5" name="Footer Placeholder 4"/>
          <p:cNvSpPr>
            <a:spLocks noGrp="1"/>
          </p:cNvSpPr>
          <p:nvPr>
            <p:ph type="ftr" sz="quarter" idx="11"/>
          </p:nvPr>
        </p:nvSpPr>
        <p:spPr/>
        <p:txBody>
          <a:bodyPr/>
          <a:lstStyle/>
          <a:p>
            <a:pPr>
              <a:defRPr/>
            </a:pPr>
            <a:r>
              <a:rPr lang="en-US" dirty="0" smtClean="0"/>
              <a:t>ME 431,  </a:t>
            </a:r>
            <a:r>
              <a:rPr lang="en-US" dirty="0" smtClean="0"/>
              <a:t>Lecture 17</a:t>
            </a:r>
            <a:endParaRPr lang="en-US" dirty="0"/>
          </a:p>
        </p:txBody>
      </p:sp>
      <p:sp>
        <p:nvSpPr>
          <p:cNvPr id="4" name="Slide Number Placeholder 3"/>
          <p:cNvSpPr>
            <a:spLocks noGrp="1"/>
          </p:cNvSpPr>
          <p:nvPr>
            <p:ph type="sldNum" sz="quarter" idx="12"/>
          </p:nvPr>
        </p:nvSpPr>
        <p:spPr/>
        <p:txBody>
          <a:bodyPr/>
          <a:lstStyle/>
          <a:p>
            <a:pPr>
              <a:defRPr/>
            </a:pPr>
            <a:fld id="{D4242959-C432-4CF8-BEF0-72DBC9196D45}" type="slidenum">
              <a:rPr lang="zh-CN" altLang="en-US" smtClean="0"/>
              <a:pPr>
                <a:defRPr/>
              </a:pPr>
              <a:t>16</a:t>
            </a:fld>
            <a:endParaRPr lang="en-US" altLang="zh-CN"/>
          </a:p>
        </p:txBody>
      </p:sp>
    </p:spTree>
    <p:extLst>
      <p:ext uri="{BB962C8B-B14F-4D97-AF65-F5344CB8AC3E}">
        <p14:creationId xmlns:p14="http://schemas.microsoft.com/office/powerpoint/2010/main" val="4247449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Type</a:t>
            </a:r>
            <a:endParaRPr lang="en-US" dirty="0"/>
          </a:p>
        </p:txBody>
      </p:sp>
      <p:sp>
        <p:nvSpPr>
          <p:cNvPr id="3" name="Content Placeholder 2"/>
          <p:cNvSpPr>
            <a:spLocks noGrp="1"/>
          </p:cNvSpPr>
          <p:nvPr>
            <p:ph idx="1"/>
          </p:nvPr>
        </p:nvSpPr>
        <p:spPr/>
        <p:txBody>
          <a:bodyPr/>
          <a:lstStyle/>
          <a:p>
            <a:r>
              <a:rPr lang="en-US" sz="2800" dirty="0" smtClean="0"/>
              <a:t>Definition: The number of poles at the origin in the forward path of a </a:t>
            </a:r>
            <a:r>
              <a:rPr lang="en-US" sz="2800" u="sng" dirty="0" smtClean="0"/>
              <a:t>unity feedback </a:t>
            </a:r>
            <a:r>
              <a:rPr lang="en-US" sz="2800" dirty="0" smtClean="0"/>
              <a:t>control system is called the </a:t>
            </a:r>
            <a:r>
              <a:rPr lang="en-US" sz="2800" dirty="0" smtClean="0">
                <a:solidFill>
                  <a:srgbClr val="C00000"/>
                </a:solidFill>
              </a:rPr>
              <a:t>system’s type</a:t>
            </a:r>
          </a:p>
          <a:p>
            <a:endParaRPr lang="en-US" sz="2800" dirty="0" smtClean="0"/>
          </a:p>
          <a:p>
            <a:pPr>
              <a:buNone/>
            </a:pPr>
            <a:endParaRPr lang="en-US" sz="2800" dirty="0" smtClean="0"/>
          </a:p>
          <a:p>
            <a:pPr>
              <a:buNone/>
            </a:pPr>
            <a:endParaRPr lang="en-US" sz="2800" dirty="0" smtClean="0"/>
          </a:p>
          <a:p>
            <a:pPr>
              <a:buNone/>
            </a:pPr>
            <a:endParaRPr lang="en-US" sz="2800" dirty="0" smtClean="0"/>
          </a:p>
          <a:p>
            <a:r>
              <a:rPr lang="en-US" sz="2800" dirty="0" smtClean="0"/>
              <a:t>Poles at origin can be in the controller or the plant</a:t>
            </a:r>
            <a:endParaRPr lang="en-US" sz="2800" dirty="0"/>
          </a:p>
        </p:txBody>
      </p:sp>
      <p:sp>
        <p:nvSpPr>
          <p:cNvPr id="5" name="Footer Placeholder 4"/>
          <p:cNvSpPr>
            <a:spLocks noGrp="1"/>
          </p:cNvSpPr>
          <p:nvPr>
            <p:ph type="ftr" sz="quarter" idx="11"/>
          </p:nvPr>
        </p:nvSpPr>
        <p:spPr/>
        <p:txBody>
          <a:bodyPr/>
          <a:lstStyle/>
          <a:p>
            <a:pPr>
              <a:defRPr/>
            </a:pPr>
            <a:r>
              <a:rPr lang="en-US" dirty="0" smtClean="0"/>
              <a:t>ME 431,  </a:t>
            </a:r>
            <a:r>
              <a:rPr lang="en-US" dirty="0" smtClean="0"/>
              <a:t>Lecture 17</a:t>
            </a:r>
            <a:endParaRPr lang="en-US" dirty="0"/>
          </a:p>
        </p:txBody>
      </p:sp>
      <p:graphicFrame>
        <p:nvGraphicFramePr>
          <p:cNvPr id="806915" name="Object 3"/>
          <p:cNvGraphicFramePr>
            <a:graphicFrameLocks noChangeAspect="1"/>
          </p:cNvGraphicFramePr>
          <p:nvPr>
            <p:extLst>
              <p:ext uri="{D42A27DB-BD31-4B8C-83A1-F6EECF244321}">
                <p14:modId xmlns:p14="http://schemas.microsoft.com/office/powerpoint/2010/main" val="3899310434"/>
              </p:ext>
            </p:extLst>
          </p:nvPr>
        </p:nvGraphicFramePr>
        <p:xfrm>
          <a:off x="1828800" y="5715000"/>
          <a:ext cx="6089650" cy="914400"/>
        </p:xfrm>
        <a:graphic>
          <a:graphicData uri="http://schemas.openxmlformats.org/presentationml/2006/ole">
            <mc:AlternateContent xmlns:mc="http://schemas.openxmlformats.org/markup-compatibility/2006">
              <mc:Choice xmlns:v="urn:schemas-microsoft-com:vml" Requires="v">
                <p:oleObj spid="_x0000_s256011" name="Equation" r:id="rId4" imgW="2781000" imgH="419040" progId="Equation.DSMT4">
                  <p:embed/>
                </p:oleObj>
              </mc:Choice>
              <mc:Fallback>
                <p:oleObj name="Equation" r:id="rId4" imgW="2781000" imgH="419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5715000"/>
                        <a:ext cx="608965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9" name="Picture 8"/>
          <p:cNvPicPr>
            <a:picLocks noChangeAspect="1"/>
          </p:cNvPicPr>
          <p:nvPr/>
        </p:nvPicPr>
        <p:blipFill rotWithShape="1">
          <a:blip r:embed="rId6">
            <a:extLst>
              <a:ext uri="{28A0092B-C50C-407E-A947-70E740481C1C}">
                <a14:useLocalDpi xmlns:a14="http://schemas.microsoft.com/office/drawing/2010/main" val="0"/>
              </a:ext>
            </a:extLst>
          </a:blip>
          <a:srcRect l="5804" t="31237" r="8042" b="31357"/>
          <a:stretch/>
        </p:blipFill>
        <p:spPr>
          <a:xfrm>
            <a:off x="1676400" y="2991782"/>
            <a:ext cx="5391444" cy="1808818"/>
          </a:xfrm>
          <a:prstGeom prst="rect">
            <a:avLst/>
          </a:prstGeom>
        </p:spPr>
      </p:pic>
      <p:sp>
        <p:nvSpPr>
          <p:cNvPr id="6" name="Slide Number Placeholder 5"/>
          <p:cNvSpPr>
            <a:spLocks noGrp="1"/>
          </p:cNvSpPr>
          <p:nvPr>
            <p:ph type="sldNum" sz="quarter" idx="12"/>
          </p:nvPr>
        </p:nvSpPr>
        <p:spPr/>
        <p:txBody>
          <a:bodyPr/>
          <a:lstStyle/>
          <a:p>
            <a:pPr>
              <a:defRPr/>
            </a:pPr>
            <a:fld id="{D4242959-C432-4CF8-BEF0-72DBC9196D45}" type="slidenum">
              <a:rPr lang="zh-CN" altLang="en-US" smtClean="0"/>
              <a:pPr>
                <a:defRPr/>
              </a:pPr>
              <a:t>17</a:t>
            </a:fld>
            <a:endParaRPr lang="en-US" altLang="zh-CN"/>
          </a:p>
        </p:txBody>
      </p:sp>
    </p:spTree>
    <p:extLst>
      <p:ext uri="{BB962C8B-B14F-4D97-AF65-F5344CB8AC3E}">
        <p14:creationId xmlns:p14="http://schemas.microsoft.com/office/powerpoint/2010/main" val="3634426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069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Type</a:t>
            </a:r>
            <a:endParaRPr lang="en-US" dirty="0"/>
          </a:p>
        </p:txBody>
      </p:sp>
      <p:sp>
        <p:nvSpPr>
          <p:cNvPr id="3" name="Content Placeholder 2"/>
          <p:cNvSpPr>
            <a:spLocks noGrp="1"/>
          </p:cNvSpPr>
          <p:nvPr>
            <p:ph idx="1"/>
          </p:nvPr>
        </p:nvSpPr>
        <p:spPr>
          <a:xfrm>
            <a:off x="457200" y="1676400"/>
            <a:ext cx="7620000" cy="4800600"/>
          </a:xfrm>
        </p:spPr>
        <p:txBody>
          <a:bodyPr/>
          <a:lstStyle/>
          <a:p>
            <a:pPr algn="ctr">
              <a:buNone/>
            </a:pPr>
            <a:r>
              <a:rPr lang="en-US" dirty="0" smtClean="0"/>
              <a:t>Error for a unity-feedback system </a:t>
            </a:r>
            <a:endParaRPr lang="en-US" dirty="0"/>
          </a:p>
        </p:txBody>
      </p:sp>
      <p:sp>
        <p:nvSpPr>
          <p:cNvPr id="5" name="Footer Placeholder 4"/>
          <p:cNvSpPr>
            <a:spLocks noGrp="1"/>
          </p:cNvSpPr>
          <p:nvPr>
            <p:ph type="ftr" sz="quarter" idx="11"/>
          </p:nvPr>
        </p:nvSpPr>
        <p:spPr/>
        <p:txBody>
          <a:bodyPr/>
          <a:lstStyle/>
          <a:p>
            <a:pPr>
              <a:defRPr/>
            </a:pPr>
            <a:r>
              <a:rPr lang="en-US" dirty="0" smtClean="0"/>
              <a:t>ME 431,  </a:t>
            </a:r>
            <a:r>
              <a:rPr lang="en-US" dirty="0" smtClean="0"/>
              <a:t>Lecture 17</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818001144"/>
              </p:ext>
            </p:extLst>
          </p:nvPr>
        </p:nvGraphicFramePr>
        <p:xfrm>
          <a:off x="1219200" y="2225040"/>
          <a:ext cx="6629400" cy="4480560"/>
        </p:xfrm>
        <a:graphic>
          <a:graphicData uri="http://schemas.openxmlformats.org/drawingml/2006/table">
            <a:tbl>
              <a:tblPr firstRow="1" bandRow="1">
                <a:tableStyleId>{7E9639D4-E3E2-4D34-9284-5A2195B3D0D7}</a:tableStyleId>
              </a:tblPr>
              <a:tblGrid>
                <a:gridCol w="1657350"/>
                <a:gridCol w="1657350"/>
                <a:gridCol w="1657350"/>
                <a:gridCol w="1657350"/>
              </a:tblGrid>
              <a:tr h="86434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Step Input</a:t>
                      </a:r>
                    </a:p>
                    <a:p>
                      <a:pPr algn="ctr"/>
                      <a:r>
                        <a:rPr lang="en-US" dirty="0" smtClean="0"/>
                        <a:t>r(t) = 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Ramp Input</a:t>
                      </a:r>
                    </a:p>
                    <a:p>
                      <a:pPr algn="ctr"/>
                      <a:r>
                        <a:rPr lang="en-US" dirty="0" smtClean="0"/>
                        <a:t>r(t) = 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smtClean="0"/>
                        <a:t>Accel</a:t>
                      </a:r>
                      <a:r>
                        <a:rPr lang="en-US" dirty="0" smtClean="0"/>
                        <a:t> Input</a:t>
                      </a:r>
                    </a:p>
                    <a:p>
                      <a:pPr algn="ctr"/>
                      <a:r>
                        <a:rPr lang="en-US" dirty="0" smtClean="0"/>
                        <a:t>r(t) = ½t</a:t>
                      </a:r>
                      <a:r>
                        <a:rPr lang="en-US" baseline="30000" dirty="0" smtClean="0"/>
                        <a:t>2</a:t>
                      </a:r>
                      <a:endParaRPr lang="en-US" dirty="0" smtClean="0"/>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1681">
                <a:tc>
                  <a:txBody>
                    <a:bodyPr/>
                    <a:lstStyle/>
                    <a:p>
                      <a:pPr algn="ctr"/>
                      <a:endParaRPr lang="en-US" sz="1600" dirty="0" smtClean="0"/>
                    </a:p>
                    <a:p>
                      <a:pPr algn="ctr"/>
                      <a:r>
                        <a:rPr lang="en-US" sz="2000" dirty="0" smtClean="0"/>
                        <a:t>Type 0 system</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smtClean="0"/>
                    </a:p>
                    <a:p>
                      <a:pPr algn="ctr"/>
                      <a:r>
                        <a:rPr lang="en-US" sz="2000" dirty="0" smtClean="0"/>
                        <a:t>nonzero</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smtClean="0"/>
                    </a:p>
                    <a:p>
                      <a:pPr algn="ct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900" dirty="0" smtClean="0">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latin typeface="Times New Roman" pitchFamily="18" charset="0"/>
                          <a:cs typeface="Times New Roman"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07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Type 1 system</a:t>
                      </a:r>
                    </a:p>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smtClean="0"/>
                    </a:p>
                    <a:p>
                      <a:pPr algn="ctr"/>
                      <a:r>
                        <a:rPr lang="en-US" sz="2000" dirty="0" smtClean="0"/>
                        <a:t>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smtClean="0"/>
                    </a:p>
                    <a:p>
                      <a:pPr algn="ctr"/>
                      <a:r>
                        <a:rPr lang="en-US" sz="2000" dirty="0" smtClean="0"/>
                        <a:t>nonzero</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latin typeface="Times New Roman" pitchFamily="18" charset="0"/>
                          <a:cs typeface="Times New Roman"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07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Type 2 system</a:t>
                      </a:r>
                    </a:p>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smtClean="0"/>
                    </a:p>
                    <a:p>
                      <a:pPr algn="ctr"/>
                      <a:r>
                        <a:rPr lang="en-US" sz="2000" dirty="0" smtClean="0"/>
                        <a:t>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smtClean="0"/>
                    </a:p>
                    <a:p>
                      <a:pPr algn="ctr"/>
                      <a:r>
                        <a:rPr lang="en-US" sz="2000" dirty="0" smtClean="0"/>
                        <a:t>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nonzero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Rectangle 3"/>
          <p:cNvSpPr/>
          <p:nvPr/>
        </p:nvSpPr>
        <p:spPr>
          <a:xfrm>
            <a:off x="2971800" y="3200400"/>
            <a:ext cx="14478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996821" y="4343400"/>
            <a:ext cx="14478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996821" y="5638800"/>
            <a:ext cx="14478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694830" y="3206087"/>
            <a:ext cx="14478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572000" y="4378657"/>
            <a:ext cx="14478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724400" y="5638800"/>
            <a:ext cx="14478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295030" y="3306170"/>
            <a:ext cx="1447800" cy="7620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295030" y="4378657"/>
            <a:ext cx="1447800" cy="7620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251243" y="5638800"/>
            <a:ext cx="1447800" cy="7620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lide Number Placeholder 15"/>
          <p:cNvSpPr>
            <a:spLocks noGrp="1"/>
          </p:cNvSpPr>
          <p:nvPr>
            <p:ph type="sldNum" sz="quarter" idx="12"/>
          </p:nvPr>
        </p:nvSpPr>
        <p:spPr/>
        <p:txBody>
          <a:bodyPr/>
          <a:lstStyle/>
          <a:p>
            <a:pPr>
              <a:defRPr/>
            </a:pPr>
            <a:fld id="{D4242959-C432-4CF8-BEF0-72DBC9196D45}" type="slidenum">
              <a:rPr lang="zh-CN" altLang="en-US" smtClean="0"/>
              <a:pPr>
                <a:defRPr/>
              </a:pPr>
              <a:t>18</a:t>
            </a:fld>
            <a:endParaRPr lang="en-US" altLang="zh-CN"/>
          </a:p>
        </p:txBody>
      </p:sp>
    </p:spTree>
    <p:extLst>
      <p:ext uri="{BB962C8B-B14F-4D97-AF65-F5344CB8AC3E}">
        <p14:creationId xmlns:p14="http://schemas.microsoft.com/office/powerpoint/2010/main" val="3256503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Type</a:t>
            </a:r>
            <a:endParaRPr lang="en-US" dirty="0"/>
          </a:p>
        </p:txBody>
      </p:sp>
      <p:sp>
        <p:nvSpPr>
          <p:cNvPr id="5" name="Footer Placeholder 4"/>
          <p:cNvSpPr>
            <a:spLocks noGrp="1"/>
          </p:cNvSpPr>
          <p:nvPr>
            <p:ph type="ftr" sz="quarter" idx="11"/>
          </p:nvPr>
        </p:nvSpPr>
        <p:spPr/>
        <p:txBody>
          <a:bodyPr/>
          <a:lstStyle/>
          <a:p>
            <a:pPr>
              <a:defRPr/>
            </a:pPr>
            <a:r>
              <a:rPr lang="en-US" dirty="0" smtClean="0"/>
              <a:t>ME 431,  </a:t>
            </a:r>
            <a:r>
              <a:rPr lang="en-US" dirty="0" smtClean="0"/>
              <a:t>Lecture 17</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954264336"/>
              </p:ext>
            </p:extLst>
          </p:nvPr>
        </p:nvGraphicFramePr>
        <p:xfrm>
          <a:off x="1219200" y="2223868"/>
          <a:ext cx="6629400" cy="4480560"/>
        </p:xfrm>
        <a:graphic>
          <a:graphicData uri="http://schemas.openxmlformats.org/drawingml/2006/table">
            <a:tbl>
              <a:tblPr firstRow="1" bandRow="1">
                <a:tableStyleId>{7E9639D4-E3E2-4D34-9284-5A2195B3D0D7}</a:tableStyleId>
              </a:tblPr>
              <a:tblGrid>
                <a:gridCol w="1657350"/>
                <a:gridCol w="1657350"/>
                <a:gridCol w="1657350"/>
                <a:gridCol w="1657350"/>
              </a:tblGrid>
              <a:tr h="86434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Step Input</a:t>
                      </a:r>
                    </a:p>
                    <a:p>
                      <a:pPr algn="ctr"/>
                      <a:r>
                        <a:rPr lang="en-US" dirty="0" smtClean="0"/>
                        <a:t>r(t) = 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Ramp Input</a:t>
                      </a:r>
                    </a:p>
                    <a:p>
                      <a:pPr algn="ctr"/>
                      <a:r>
                        <a:rPr lang="en-US" dirty="0" smtClean="0"/>
                        <a:t>r(t) = 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smtClean="0"/>
                        <a:t>Accel</a:t>
                      </a:r>
                      <a:r>
                        <a:rPr lang="en-US" dirty="0" smtClean="0"/>
                        <a:t> Input</a:t>
                      </a:r>
                    </a:p>
                    <a:p>
                      <a:pPr algn="ctr"/>
                      <a:r>
                        <a:rPr lang="en-US" dirty="0" smtClean="0"/>
                        <a:t>r(t) = ½t</a:t>
                      </a:r>
                      <a:r>
                        <a:rPr lang="en-US" baseline="30000" dirty="0" smtClean="0"/>
                        <a:t>2</a:t>
                      </a:r>
                      <a:endParaRPr lang="en-US" dirty="0" smtClean="0"/>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1681">
                <a:tc>
                  <a:txBody>
                    <a:bodyPr/>
                    <a:lstStyle/>
                    <a:p>
                      <a:pPr algn="ctr"/>
                      <a:endParaRPr lang="en-US" sz="1600" dirty="0" smtClean="0"/>
                    </a:p>
                    <a:p>
                      <a:pPr algn="ctr"/>
                      <a:r>
                        <a:rPr lang="en-US" sz="2000" dirty="0" smtClean="0"/>
                        <a:t>Type 0 system</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smtClean="0"/>
                    </a:p>
                    <a:p>
                      <a:pPr algn="ct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900" dirty="0" smtClean="0">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latin typeface="Times New Roman" pitchFamily="18" charset="0"/>
                          <a:cs typeface="Times New Roman"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07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Type 1 system</a:t>
                      </a:r>
                    </a:p>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smtClean="0"/>
                    </a:p>
                    <a:p>
                      <a:pPr algn="ctr"/>
                      <a:r>
                        <a:rPr lang="en-US" sz="2000" dirty="0" smtClean="0"/>
                        <a:t>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latin typeface="Times New Roman" pitchFamily="18" charset="0"/>
                          <a:cs typeface="Times New Roman"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07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Type 2 system</a:t>
                      </a:r>
                    </a:p>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smtClean="0"/>
                    </a:p>
                    <a:p>
                      <a:pPr algn="ctr"/>
                      <a:r>
                        <a:rPr lang="en-US" sz="2000" dirty="0" smtClean="0"/>
                        <a:t>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smtClean="0"/>
                    </a:p>
                    <a:p>
                      <a:pPr algn="ctr"/>
                      <a:r>
                        <a:rPr lang="en-US" sz="2000" dirty="0" smtClean="0"/>
                        <a:t>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07939" name="Object 3"/>
          <p:cNvGraphicFramePr>
            <a:graphicFrameLocks noChangeAspect="1"/>
          </p:cNvGraphicFramePr>
          <p:nvPr>
            <p:extLst>
              <p:ext uri="{D42A27DB-BD31-4B8C-83A1-F6EECF244321}">
                <p14:modId xmlns:p14="http://schemas.microsoft.com/office/powerpoint/2010/main" val="3177237318"/>
              </p:ext>
            </p:extLst>
          </p:nvPr>
        </p:nvGraphicFramePr>
        <p:xfrm>
          <a:off x="304800" y="1219200"/>
          <a:ext cx="8037512" cy="942975"/>
        </p:xfrm>
        <a:graphic>
          <a:graphicData uri="http://schemas.openxmlformats.org/presentationml/2006/ole">
            <mc:AlternateContent xmlns:mc="http://schemas.openxmlformats.org/markup-compatibility/2006">
              <mc:Choice xmlns:v="urn:schemas-microsoft-com:vml" Requires="v">
                <p:oleObj spid="_x0000_s257062" name="Equation" r:id="rId4" imgW="3670200" imgH="431640" progId="Equation.DSMT4">
                  <p:embed/>
                </p:oleObj>
              </mc:Choice>
              <mc:Fallback>
                <p:oleObj name="Equation" r:id="rId4" imgW="3670200" imgH="431640" progId="Equation.DSMT4">
                  <p:embed/>
                  <p:pic>
                    <p:nvPicPr>
                      <p:cNvPr id="0" name=""/>
                      <p:cNvPicPr>
                        <a:picLocks noChangeAspect="1" noChangeArrowheads="1"/>
                      </p:cNvPicPr>
                      <p:nvPr/>
                    </p:nvPicPr>
                    <p:blipFill>
                      <a:blip r:embed="rId5"/>
                      <a:srcRect/>
                      <a:stretch>
                        <a:fillRect/>
                      </a:stretch>
                    </p:blipFill>
                    <p:spPr bwMode="auto">
                      <a:xfrm>
                        <a:off x="304800" y="1219200"/>
                        <a:ext cx="8037512"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07940" name="Object 4"/>
          <p:cNvGraphicFramePr>
            <a:graphicFrameLocks noChangeAspect="1"/>
          </p:cNvGraphicFramePr>
          <p:nvPr>
            <p:extLst>
              <p:ext uri="{D42A27DB-BD31-4B8C-83A1-F6EECF244321}">
                <p14:modId xmlns:p14="http://schemas.microsoft.com/office/powerpoint/2010/main" val="438894067"/>
              </p:ext>
            </p:extLst>
          </p:nvPr>
        </p:nvGraphicFramePr>
        <p:xfrm>
          <a:off x="3276600" y="3193830"/>
          <a:ext cx="835025" cy="858838"/>
        </p:xfrm>
        <a:graphic>
          <a:graphicData uri="http://schemas.openxmlformats.org/presentationml/2006/ole">
            <mc:AlternateContent xmlns:mc="http://schemas.openxmlformats.org/markup-compatibility/2006">
              <mc:Choice xmlns:v="urn:schemas-microsoft-com:vml" Requires="v">
                <p:oleObj spid="_x0000_s257063" name="Equation" r:id="rId6" imgW="380880" imgH="393480" progId="Equation.DSMT4">
                  <p:embed/>
                </p:oleObj>
              </mc:Choice>
              <mc:Fallback>
                <p:oleObj name="Equation" r:id="rId6" imgW="380880" imgH="3934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6600" y="3193830"/>
                        <a:ext cx="83502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07941" name="Object 5"/>
          <p:cNvGraphicFramePr>
            <a:graphicFrameLocks noChangeAspect="1"/>
          </p:cNvGraphicFramePr>
          <p:nvPr>
            <p:extLst>
              <p:ext uri="{D42A27DB-BD31-4B8C-83A1-F6EECF244321}">
                <p14:modId xmlns:p14="http://schemas.microsoft.com/office/powerpoint/2010/main" val="4218094700"/>
              </p:ext>
            </p:extLst>
          </p:nvPr>
        </p:nvGraphicFramePr>
        <p:xfrm>
          <a:off x="5181600" y="4281268"/>
          <a:ext cx="417512" cy="858837"/>
        </p:xfrm>
        <a:graphic>
          <a:graphicData uri="http://schemas.openxmlformats.org/presentationml/2006/ole">
            <mc:AlternateContent xmlns:mc="http://schemas.openxmlformats.org/markup-compatibility/2006">
              <mc:Choice xmlns:v="urn:schemas-microsoft-com:vml" Requires="v">
                <p:oleObj spid="_x0000_s257064" name="Equation" r:id="rId8" imgW="190440" imgH="393480" progId="Equation.DSMT4">
                  <p:embed/>
                </p:oleObj>
              </mc:Choice>
              <mc:Fallback>
                <p:oleObj name="Equation" r:id="rId8" imgW="190440" imgH="3934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81600" y="4281268"/>
                        <a:ext cx="417512"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07942" name="Object 6"/>
          <p:cNvGraphicFramePr>
            <a:graphicFrameLocks noChangeAspect="1"/>
          </p:cNvGraphicFramePr>
          <p:nvPr>
            <p:extLst>
              <p:ext uri="{D42A27DB-BD31-4B8C-83A1-F6EECF244321}">
                <p14:modId xmlns:p14="http://schemas.microsoft.com/office/powerpoint/2010/main" val="2707544477"/>
              </p:ext>
            </p:extLst>
          </p:nvPr>
        </p:nvGraphicFramePr>
        <p:xfrm>
          <a:off x="6858000" y="5632231"/>
          <a:ext cx="417512" cy="858837"/>
        </p:xfrm>
        <a:graphic>
          <a:graphicData uri="http://schemas.openxmlformats.org/presentationml/2006/ole">
            <mc:AlternateContent xmlns:mc="http://schemas.openxmlformats.org/markup-compatibility/2006">
              <mc:Choice xmlns:v="urn:schemas-microsoft-com:vml" Requires="v">
                <p:oleObj spid="_x0000_s257065" name="Equation" r:id="rId10" imgW="190440" imgH="393480" progId="Equation.DSMT4">
                  <p:embed/>
                </p:oleObj>
              </mc:Choice>
              <mc:Fallback>
                <p:oleObj name="Equation" r:id="rId10" imgW="190440" imgH="3934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8000" y="5632231"/>
                        <a:ext cx="417512"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fld id="{D4242959-C432-4CF8-BEF0-72DBC9196D45}" type="slidenum">
              <a:rPr lang="zh-CN" altLang="en-US" smtClean="0"/>
              <a:pPr>
                <a:defRPr/>
              </a:pPr>
              <a:t>19</a:t>
            </a:fld>
            <a:endParaRPr lang="en-US" altLang="zh-CN"/>
          </a:p>
        </p:txBody>
      </p:sp>
    </p:spTree>
    <p:extLst>
      <p:ext uri="{BB962C8B-B14F-4D97-AF65-F5344CB8AC3E}">
        <p14:creationId xmlns:p14="http://schemas.microsoft.com/office/powerpoint/2010/main" val="692230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0794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0794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079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7620000" cy="1143000"/>
          </a:xfrm>
        </p:spPr>
        <p:txBody>
          <a:bodyPr/>
          <a:lstStyle/>
          <a:p>
            <a:r>
              <a:rPr lang="en-US" u="sng" dirty="0" smtClean="0"/>
              <a:t>Example</a:t>
            </a:r>
            <a:endParaRPr lang="en-US" u="sng" dirty="0"/>
          </a:p>
        </p:txBody>
      </p:sp>
      <p:sp>
        <p:nvSpPr>
          <p:cNvPr id="3" name="Content Placeholder 2"/>
          <p:cNvSpPr>
            <a:spLocks noGrp="1"/>
          </p:cNvSpPr>
          <p:nvPr>
            <p:ph idx="4294967295"/>
          </p:nvPr>
        </p:nvSpPr>
        <p:spPr>
          <a:xfrm>
            <a:off x="0" y="1600200"/>
            <a:ext cx="8915400" cy="4800600"/>
          </a:xfrm>
        </p:spPr>
        <p:txBody>
          <a:bodyPr/>
          <a:lstStyle/>
          <a:p>
            <a:r>
              <a:rPr lang="en-US" sz="2600" dirty="0" smtClean="0"/>
              <a:t>For the following system, design the PD controller (i.e. find </a:t>
            </a:r>
            <a:r>
              <a:rPr lang="en-US" sz="2800" i="1" dirty="0" smtClean="0">
                <a:latin typeface="Times New Roman" pitchFamily="18" charset="0"/>
                <a:cs typeface="Times New Roman" pitchFamily="18" charset="0"/>
              </a:rPr>
              <a:t>K</a:t>
            </a:r>
            <a:r>
              <a:rPr lang="en-US" sz="2800" i="1" baseline="-25000" dirty="0" smtClean="0">
                <a:latin typeface="Times New Roman" pitchFamily="18" charset="0"/>
                <a:cs typeface="Times New Roman" pitchFamily="18" charset="0"/>
              </a:rPr>
              <a:t>P</a:t>
            </a:r>
            <a:r>
              <a:rPr lang="en-US" sz="2800" dirty="0" smtClean="0"/>
              <a:t> </a:t>
            </a:r>
            <a:r>
              <a:rPr lang="en-US" sz="2600" dirty="0" smtClean="0"/>
              <a:t>and</a:t>
            </a:r>
            <a:r>
              <a:rPr lang="en-US" sz="2800" dirty="0" smtClean="0"/>
              <a:t> </a:t>
            </a:r>
            <a:r>
              <a:rPr lang="en-US" sz="2800" i="1" dirty="0" smtClean="0">
                <a:latin typeface="Times New Roman" pitchFamily="18" charset="0"/>
                <a:cs typeface="Times New Roman" pitchFamily="18" charset="0"/>
              </a:rPr>
              <a:t>K</a:t>
            </a:r>
            <a:r>
              <a:rPr lang="en-US" sz="2800" i="1" baseline="-25000" dirty="0" smtClean="0">
                <a:latin typeface="Times New Roman" pitchFamily="18" charset="0"/>
                <a:cs typeface="Times New Roman" pitchFamily="18" charset="0"/>
              </a:rPr>
              <a:t>D </a:t>
            </a:r>
            <a:r>
              <a:rPr lang="en-US" sz="2600" dirty="0" smtClean="0"/>
              <a:t>) so that the closed-loop step response:</a:t>
            </a:r>
          </a:p>
          <a:p>
            <a:pPr lvl="1"/>
            <a:r>
              <a:rPr lang="en-US" dirty="0" smtClean="0"/>
              <a:t>settles to within 2% of its final value in less than 0.5 sec</a:t>
            </a:r>
          </a:p>
          <a:p>
            <a:pPr lvl="1"/>
            <a:r>
              <a:rPr lang="en-US" dirty="0" smtClean="0"/>
              <a:t>does not overshoot its final value more than 10% </a:t>
            </a:r>
          </a:p>
          <a:p>
            <a:pPr lvl="1"/>
            <a:r>
              <a:rPr lang="en-US" dirty="0" smtClean="0"/>
              <a:t>and for a unit ramp, the </a:t>
            </a:r>
            <a:r>
              <a:rPr lang="en-US" dirty="0" err="1" smtClean="0"/>
              <a:t>ss</a:t>
            </a:r>
            <a:r>
              <a:rPr lang="en-US" dirty="0" smtClean="0"/>
              <a:t> error is less than 0.02</a:t>
            </a:r>
            <a:endParaRPr lang="en-US" dirty="0"/>
          </a:p>
        </p:txBody>
      </p:sp>
      <p:pic>
        <p:nvPicPr>
          <p:cNvPr id="779267" name="Picture 3"/>
          <p:cNvPicPr>
            <a:picLocks noChangeAspect="1" noChangeArrowheads="1"/>
          </p:cNvPicPr>
          <p:nvPr/>
        </p:nvPicPr>
        <p:blipFill>
          <a:blip r:embed="rId3" cstate="print"/>
          <a:srcRect/>
          <a:stretch>
            <a:fillRect/>
          </a:stretch>
        </p:blipFill>
        <p:spPr bwMode="auto">
          <a:xfrm>
            <a:off x="1295400" y="3759994"/>
            <a:ext cx="6732587" cy="1963737"/>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3702909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7620000" cy="1143000"/>
          </a:xfrm>
        </p:spPr>
        <p:txBody>
          <a:bodyPr/>
          <a:lstStyle/>
          <a:p>
            <a:r>
              <a:rPr lang="en-US" u="sng" dirty="0" smtClean="0"/>
              <a:t>Example (continued)</a:t>
            </a:r>
            <a:endParaRPr lang="en-US" u="sng" dirty="0"/>
          </a:p>
        </p:txBody>
      </p:sp>
      <p:sp>
        <p:nvSpPr>
          <p:cNvPr id="3" name="Content Placeholder 2"/>
          <p:cNvSpPr>
            <a:spLocks noGrp="1"/>
          </p:cNvSpPr>
          <p:nvPr>
            <p:ph idx="4294967295"/>
          </p:nvPr>
        </p:nvSpPr>
        <p:spPr>
          <a:xfrm>
            <a:off x="0" y="1600200"/>
            <a:ext cx="8915400" cy="4800600"/>
          </a:xfrm>
        </p:spPr>
        <p:txBody>
          <a:bodyPr/>
          <a:lstStyle/>
          <a:p>
            <a:r>
              <a:rPr lang="en-US" sz="2800" dirty="0" smtClean="0"/>
              <a:t>Find the closed-loop transfer function</a:t>
            </a:r>
          </a:p>
          <a:p>
            <a:endParaRPr lang="en-US" dirty="0" smtClean="0"/>
          </a:p>
          <a:p>
            <a:endParaRPr lang="en-US" dirty="0" smtClean="0"/>
          </a:p>
          <a:p>
            <a:endParaRPr lang="en-US" dirty="0" smtClean="0"/>
          </a:p>
          <a:p>
            <a:r>
              <a:rPr lang="en-US" sz="2800" dirty="0" smtClean="0"/>
              <a:t>Translate transient specifications into transfer function parameters and plot region of the complex plane where the closed-loop poles must be located</a:t>
            </a:r>
          </a:p>
        </p:txBody>
      </p:sp>
    </p:spTree>
    <p:extLst>
      <p:ext uri="{BB962C8B-B14F-4D97-AF65-F5344CB8AC3E}">
        <p14:creationId xmlns:p14="http://schemas.microsoft.com/office/powerpoint/2010/main" val="1742985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7620000" cy="1143000"/>
          </a:xfrm>
        </p:spPr>
        <p:txBody>
          <a:bodyPr/>
          <a:lstStyle/>
          <a:p>
            <a:r>
              <a:rPr lang="en-US" u="sng" dirty="0" smtClean="0"/>
              <a:t>Example (continued)</a:t>
            </a:r>
            <a:endParaRPr lang="en-US" dirty="0"/>
          </a:p>
        </p:txBody>
      </p:sp>
    </p:spTree>
    <p:extLst>
      <p:ext uri="{BB962C8B-B14F-4D97-AF65-F5344CB8AC3E}">
        <p14:creationId xmlns:p14="http://schemas.microsoft.com/office/powerpoint/2010/main" val="373036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7620000" cy="1143000"/>
          </a:xfrm>
        </p:spPr>
        <p:txBody>
          <a:bodyPr/>
          <a:lstStyle/>
          <a:p>
            <a:r>
              <a:rPr lang="en-US" u="sng" dirty="0" smtClean="0"/>
              <a:t>Example (continued)</a:t>
            </a:r>
            <a:endParaRPr lang="en-US" dirty="0"/>
          </a:p>
        </p:txBody>
      </p:sp>
      <p:sp>
        <p:nvSpPr>
          <p:cNvPr id="3" name="Content Placeholder 2"/>
          <p:cNvSpPr>
            <a:spLocks noGrp="1"/>
          </p:cNvSpPr>
          <p:nvPr>
            <p:ph idx="4294967295"/>
          </p:nvPr>
        </p:nvSpPr>
        <p:spPr>
          <a:xfrm>
            <a:off x="0" y="1600200"/>
            <a:ext cx="8534400" cy="4800600"/>
          </a:xfrm>
        </p:spPr>
        <p:txBody>
          <a:bodyPr/>
          <a:lstStyle/>
          <a:p>
            <a:r>
              <a:rPr lang="en-US" sz="2800" dirty="0" smtClean="0"/>
              <a:t>Translate into requirements on </a:t>
            </a:r>
            <a:r>
              <a:rPr lang="en-US" sz="2800" i="1" dirty="0" smtClean="0">
                <a:latin typeface="Times New Roman" pitchFamily="18" charset="0"/>
                <a:cs typeface="Times New Roman" pitchFamily="18" charset="0"/>
              </a:rPr>
              <a:t>K</a:t>
            </a:r>
            <a:r>
              <a:rPr lang="en-US" sz="2800" i="1" baseline="-25000" dirty="0" smtClean="0">
                <a:latin typeface="Times New Roman" pitchFamily="18" charset="0"/>
                <a:cs typeface="Times New Roman" pitchFamily="18" charset="0"/>
              </a:rPr>
              <a:t>P</a:t>
            </a:r>
            <a:r>
              <a:rPr lang="en-US" sz="2800" dirty="0" smtClean="0"/>
              <a:t> and </a:t>
            </a:r>
            <a:r>
              <a:rPr lang="en-US" sz="2800" i="1" dirty="0" smtClean="0">
                <a:latin typeface="Times New Roman" pitchFamily="18" charset="0"/>
                <a:cs typeface="Times New Roman" pitchFamily="18" charset="0"/>
              </a:rPr>
              <a:t>K</a:t>
            </a:r>
            <a:r>
              <a:rPr lang="en-US" sz="2800" i="1" baseline="-25000" dirty="0" smtClean="0">
                <a:latin typeface="Times New Roman" pitchFamily="18" charset="0"/>
                <a:cs typeface="Times New Roman" pitchFamily="18" charset="0"/>
              </a:rPr>
              <a:t>D</a:t>
            </a:r>
            <a:r>
              <a:rPr lang="en-US" sz="2800" dirty="0" smtClean="0"/>
              <a:t>, also include steady-state requirement</a:t>
            </a:r>
            <a:endParaRPr lang="en-US" sz="2800" dirty="0"/>
          </a:p>
        </p:txBody>
      </p:sp>
    </p:spTree>
    <p:extLst>
      <p:ext uri="{BB962C8B-B14F-4D97-AF65-F5344CB8AC3E}">
        <p14:creationId xmlns:p14="http://schemas.microsoft.com/office/powerpoint/2010/main" val="478455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7620000" cy="1143000"/>
          </a:xfrm>
        </p:spPr>
        <p:txBody>
          <a:bodyPr/>
          <a:lstStyle/>
          <a:p>
            <a:r>
              <a:rPr lang="en-US" u="sng" dirty="0" smtClean="0"/>
              <a:t>Example (continued)</a:t>
            </a:r>
            <a:endParaRPr lang="en-US" dirty="0"/>
          </a:p>
        </p:txBody>
      </p:sp>
    </p:spTree>
    <p:extLst>
      <p:ext uri="{BB962C8B-B14F-4D97-AF65-F5344CB8AC3E}">
        <p14:creationId xmlns:p14="http://schemas.microsoft.com/office/powerpoint/2010/main" val="1999484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PID Control</a:t>
            </a:r>
            <a:endParaRPr lang="en-US" dirty="0"/>
          </a:p>
        </p:txBody>
      </p:sp>
      <p:sp>
        <p:nvSpPr>
          <p:cNvPr id="3" name="Content Placeholder 2"/>
          <p:cNvSpPr>
            <a:spLocks noGrp="1"/>
          </p:cNvSpPr>
          <p:nvPr>
            <p:ph idx="1"/>
          </p:nvPr>
        </p:nvSpPr>
        <p:spPr>
          <a:xfrm>
            <a:off x="457200" y="1600200"/>
            <a:ext cx="7848600" cy="5105400"/>
          </a:xfrm>
        </p:spPr>
        <p:txBody>
          <a:bodyPr>
            <a:normAutofit lnSpcReduction="10000"/>
          </a:bodyPr>
          <a:lstStyle/>
          <a:p>
            <a:endParaRPr lang="en-US" sz="2800" dirty="0" smtClean="0"/>
          </a:p>
          <a:p>
            <a:endParaRPr lang="en-US" sz="2800" dirty="0" smtClean="0"/>
          </a:p>
          <a:p>
            <a:endParaRPr lang="en-US" sz="2800" dirty="0"/>
          </a:p>
          <a:p>
            <a:r>
              <a:rPr lang="en-US" sz="2800" dirty="0" smtClean="0"/>
              <a:t>PID controllers are ubiquitous</a:t>
            </a:r>
          </a:p>
          <a:p>
            <a:endParaRPr lang="en-US" sz="1100" dirty="0" smtClean="0"/>
          </a:p>
          <a:p>
            <a:r>
              <a:rPr lang="en-US" sz="2800" dirty="0" smtClean="0"/>
              <a:t>Very intuitive, easy to implement</a:t>
            </a:r>
          </a:p>
          <a:p>
            <a:endParaRPr lang="en-US" sz="1100" dirty="0" smtClean="0"/>
          </a:p>
          <a:p>
            <a:r>
              <a:rPr lang="en-US" sz="2800" dirty="0" smtClean="0"/>
              <a:t>Provide sophistication in that the control is based not only on the current error, but also the history of the error (integral of error) and the anticipated future error (derivative of error)</a:t>
            </a:r>
          </a:p>
        </p:txBody>
      </p:sp>
      <p:sp>
        <p:nvSpPr>
          <p:cNvPr id="5" name="Footer Placeholder 4"/>
          <p:cNvSpPr>
            <a:spLocks noGrp="1"/>
          </p:cNvSpPr>
          <p:nvPr>
            <p:ph type="ftr" sz="quarter" idx="11"/>
          </p:nvPr>
        </p:nvSpPr>
        <p:spPr/>
        <p:txBody>
          <a:bodyPr/>
          <a:lstStyle/>
          <a:p>
            <a:pPr>
              <a:defRPr/>
            </a:pPr>
            <a:r>
              <a:rPr lang="en-US" dirty="0" smtClean="0"/>
              <a:t>ME 431,  </a:t>
            </a:r>
            <a:r>
              <a:rPr lang="en-US" dirty="0" smtClean="0"/>
              <a:t>Lecture 17</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805558741"/>
              </p:ext>
            </p:extLst>
          </p:nvPr>
        </p:nvGraphicFramePr>
        <p:xfrm>
          <a:off x="1676400" y="1752600"/>
          <a:ext cx="4086225" cy="914400"/>
        </p:xfrm>
        <a:graphic>
          <a:graphicData uri="http://schemas.openxmlformats.org/presentationml/2006/ole">
            <mc:AlternateContent xmlns:mc="http://schemas.openxmlformats.org/markup-compatibility/2006">
              <mc:Choice xmlns:v="urn:schemas-microsoft-com:vml" Requires="v">
                <p:oleObj spid="_x0000_s247821" name="Equation" r:id="rId4" imgW="1866600" imgH="419040" progId="Equation.DSMT4">
                  <p:embed/>
                </p:oleObj>
              </mc:Choice>
              <mc:Fallback>
                <p:oleObj name="Equation" r:id="rId4" imgW="1866600" imgH="419040" progId="Equation.DSMT4">
                  <p:embed/>
                  <p:pic>
                    <p:nvPicPr>
                      <p:cNvPr id="0" name=""/>
                      <p:cNvPicPr>
                        <a:picLocks noChangeAspect="1" noChangeArrowheads="1"/>
                      </p:cNvPicPr>
                      <p:nvPr/>
                    </p:nvPicPr>
                    <p:blipFill>
                      <a:blip r:embed="rId5"/>
                      <a:srcRect/>
                      <a:stretch>
                        <a:fillRect/>
                      </a:stretch>
                    </p:blipFill>
                    <p:spPr bwMode="auto">
                      <a:xfrm>
                        <a:off x="1676400" y="1752600"/>
                        <a:ext cx="40862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Slide Number Placeholder 5"/>
          <p:cNvSpPr>
            <a:spLocks noGrp="1"/>
          </p:cNvSpPr>
          <p:nvPr>
            <p:ph type="sldNum" sz="quarter" idx="12"/>
          </p:nvPr>
        </p:nvSpPr>
        <p:spPr/>
        <p:txBody>
          <a:bodyPr/>
          <a:lstStyle/>
          <a:p>
            <a:pPr>
              <a:defRPr/>
            </a:pPr>
            <a:fld id="{D4242959-C432-4CF8-BEF0-72DBC9196D45}" type="slidenum">
              <a:rPr lang="zh-CN" altLang="en-US" smtClean="0"/>
              <a:pPr>
                <a:defRPr/>
              </a:pPr>
              <a:t>7</a:t>
            </a:fld>
            <a:endParaRPr lang="en-US" altLang="zh-CN"/>
          </a:p>
        </p:txBody>
      </p:sp>
    </p:spTree>
    <p:extLst>
      <p:ext uri="{BB962C8B-B14F-4D97-AF65-F5344CB8AC3E}">
        <p14:creationId xmlns:p14="http://schemas.microsoft.com/office/powerpoint/2010/main" val="3374327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PID Control</a:t>
            </a:r>
            <a:endParaRPr lang="en-US" dirty="0"/>
          </a:p>
        </p:txBody>
      </p:sp>
      <p:sp>
        <p:nvSpPr>
          <p:cNvPr id="3" name="Content Placeholder 2"/>
          <p:cNvSpPr>
            <a:spLocks noGrp="1"/>
          </p:cNvSpPr>
          <p:nvPr>
            <p:ph idx="1"/>
          </p:nvPr>
        </p:nvSpPr>
        <p:spPr/>
        <p:txBody>
          <a:bodyPr>
            <a:normAutofit/>
          </a:bodyPr>
          <a:lstStyle/>
          <a:p>
            <a:r>
              <a:rPr lang="en-US" sz="2800" dirty="0" smtClean="0"/>
              <a:t>We will examine effect of PID control on a canonical 2</a:t>
            </a:r>
            <a:r>
              <a:rPr lang="en-US" sz="2800" baseline="30000" dirty="0" smtClean="0"/>
              <a:t>nd</a:t>
            </a:r>
            <a:r>
              <a:rPr lang="en-US" sz="2800" dirty="0" smtClean="0"/>
              <a:t> order system to gain insight</a:t>
            </a:r>
            <a:endParaRPr lang="en-US" sz="2800" dirty="0"/>
          </a:p>
        </p:txBody>
      </p:sp>
      <p:sp>
        <p:nvSpPr>
          <p:cNvPr id="5" name="Footer Placeholder 4"/>
          <p:cNvSpPr>
            <a:spLocks noGrp="1"/>
          </p:cNvSpPr>
          <p:nvPr>
            <p:ph type="ftr" sz="quarter" idx="11"/>
          </p:nvPr>
        </p:nvSpPr>
        <p:spPr/>
        <p:txBody>
          <a:bodyPr/>
          <a:lstStyle/>
          <a:p>
            <a:pPr>
              <a:defRPr/>
            </a:pPr>
            <a:r>
              <a:rPr lang="en-US" dirty="0" smtClean="0"/>
              <a:t>ME 431,  </a:t>
            </a:r>
            <a:r>
              <a:rPr lang="en-US" dirty="0" smtClean="0"/>
              <a:t>Lecture 17</a:t>
            </a:r>
            <a:endParaRPr lang="en-US" dirty="0"/>
          </a:p>
        </p:txBody>
      </p:sp>
      <p:graphicFrame>
        <p:nvGraphicFramePr>
          <p:cNvPr id="70658" name="Object 2"/>
          <p:cNvGraphicFramePr>
            <a:graphicFrameLocks noChangeAspect="1"/>
          </p:cNvGraphicFramePr>
          <p:nvPr>
            <p:extLst>
              <p:ext uri="{D42A27DB-BD31-4B8C-83A1-F6EECF244321}">
                <p14:modId xmlns:p14="http://schemas.microsoft.com/office/powerpoint/2010/main" val="1984467901"/>
              </p:ext>
            </p:extLst>
          </p:nvPr>
        </p:nvGraphicFramePr>
        <p:xfrm>
          <a:off x="500845" y="3817005"/>
          <a:ext cx="2446337" cy="860425"/>
        </p:xfrm>
        <a:graphic>
          <a:graphicData uri="http://schemas.openxmlformats.org/presentationml/2006/ole">
            <mc:AlternateContent xmlns:mc="http://schemas.openxmlformats.org/markup-compatibility/2006">
              <mc:Choice xmlns:v="urn:schemas-microsoft-com:vml" Requires="v">
                <p:oleObj spid="_x0000_s248867" name="Equation" r:id="rId4" imgW="1117440" imgH="393480" progId="Equation.DSMT4">
                  <p:embed/>
                </p:oleObj>
              </mc:Choice>
              <mc:Fallback>
                <p:oleObj name="Equation" r:id="rId4" imgW="1117440" imgH="393480" progId="Equation.DSMT4">
                  <p:embed/>
                  <p:pic>
                    <p:nvPicPr>
                      <p:cNvPr id="0" name=""/>
                      <p:cNvPicPr>
                        <a:picLocks noChangeAspect="1" noChangeArrowheads="1"/>
                      </p:cNvPicPr>
                      <p:nvPr/>
                    </p:nvPicPr>
                    <p:blipFill>
                      <a:blip r:embed="rId5"/>
                      <a:srcRect/>
                      <a:stretch>
                        <a:fillRect/>
                      </a:stretch>
                    </p:blipFill>
                    <p:spPr bwMode="auto">
                      <a:xfrm>
                        <a:off x="500845" y="3817005"/>
                        <a:ext cx="2446337" cy="86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0659" name="Object 3"/>
          <p:cNvGraphicFramePr>
            <a:graphicFrameLocks noChangeAspect="1"/>
          </p:cNvGraphicFramePr>
          <p:nvPr>
            <p:extLst>
              <p:ext uri="{D42A27DB-BD31-4B8C-83A1-F6EECF244321}">
                <p14:modId xmlns:p14="http://schemas.microsoft.com/office/powerpoint/2010/main" val="576790752"/>
              </p:ext>
            </p:extLst>
          </p:nvPr>
        </p:nvGraphicFramePr>
        <p:xfrm>
          <a:off x="469900" y="5029200"/>
          <a:ext cx="2781300" cy="914400"/>
        </p:xfrm>
        <a:graphic>
          <a:graphicData uri="http://schemas.openxmlformats.org/presentationml/2006/ole">
            <mc:AlternateContent xmlns:mc="http://schemas.openxmlformats.org/markup-compatibility/2006">
              <mc:Choice xmlns:v="urn:schemas-microsoft-com:vml" Requires="v">
                <p:oleObj spid="_x0000_s248868" name="Equation" r:id="rId6" imgW="1269720" imgH="419040" progId="Equation.DSMT4">
                  <p:embed/>
                </p:oleObj>
              </mc:Choice>
              <mc:Fallback>
                <p:oleObj name="Equation" r:id="rId6" imgW="1269720" imgH="419040" progId="Equation.DSMT4">
                  <p:embed/>
                  <p:pic>
                    <p:nvPicPr>
                      <p:cNvPr id="0" name=""/>
                      <p:cNvPicPr>
                        <a:picLocks noChangeAspect="1" noChangeArrowheads="1"/>
                      </p:cNvPicPr>
                      <p:nvPr/>
                    </p:nvPicPr>
                    <p:blipFill>
                      <a:blip r:embed="rId7"/>
                      <a:srcRect/>
                      <a:stretch>
                        <a:fillRect/>
                      </a:stretch>
                    </p:blipFill>
                    <p:spPr bwMode="auto">
                      <a:xfrm>
                        <a:off x="469900" y="5029200"/>
                        <a:ext cx="27813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0660" name="Object 4"/>
          <p:cNvGraphicFramePr>
            <a:graphicFrameLocks noChangeAspect="1"/>
          </p:cNvGraphicFramePr>
          <p:nvPr>
            <p:extLst>
              <p:ext uri="{D42A27DB-BD31-4B8C-83A1-F6EECF244321}">
                <p14:modId xmlns:p14="http://schemas.microsoft.com/office/powerpoint/2010/main" val="3865329420"/>
              </p:ext>
            </p:extLst>
          </p:nvPr>
        </p:nvGraphicFramePr>
        <p:xfrm>
          <a:off x="3217863" y="5029200"/>
          <a:ext cx="3030537" cy="914400"/>
        </p:xfrm>
        <a:graphic>
          <a:graphicData uri="http://schemas.openxmlformats.org/presentationml/2006/ole">
            <mc:AlternateContent xmlns:mc="http://schemas.openxmlformats.org/markup-compatibility/2006">
              <mc:Choice xmlns:v="urn:schemas-microsoft-com:vml" Requires="v">
                <p:oleObj spid="_x0000_s248869" name="Equation" r:id="rId8" imgW="1384200" imgH="419040" progId="Equation.DSMT4">
                  <p:embed/>
                </p:oleObj>
              </mc:Choice>
              <mc:Fallback>
                <p:oleObj name="Equation" r:id="rId8" imgW="1384200" imgH="4190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17863" y="5029200"/>
                        <a:ext cx="303053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7" name="Picture 6"/>
          <p:cNvPicPr>
            <a:picLocks noChangeAspect="1"/>
          </p:cNvPicPr>
          <p:nvPr/>
        </p:nvPicPr>
        <p:blipFill rotWithShape="1">
          <a:blip r:embed="rId10">
            <a:extLst>
              <a:ext uri="{28A0092B-C50C-407E-A947-70E740481C1C}">
                <a14:useLocalDpi xmlns:a14="http://schemas.microsoft.com/office/drawing/2010/main" val="0"/>
              </a:ext>
            </a:extLst>
          </a:blip>
          <a:srcRect l="5804" t="31237" r="8042" b="31357"/>
          <a:stretch/>
        </p:blipFill>
        <p:spPr>
          <a:xfrm>
            <a:off x="2947182" y="2438400"/>
            <a:ext cx="5391444" cy="1808818"/>
          </a:xfrm>
          <a:prstGeom prst="rect">
            <a:avLst/>
          </a:prstGeom>
        </p:spPr>
      </p:pic>
      <p:sp>
        <p:nvSpPr>
          <p:cNvPr id="4" name="Slide Number Placeholder 3"/>
          <p:cNvSpPr>
            <a:spLocks noGrp="1"/>
          </p:cNvSpPr>
          <p:nvPr>
            <p:ph type="sldNum" sz="quarter" idx="12"/>
          </p:nvPr>
        </p:nvSpPr>
        <p:spPr/>
        <p:txBody>
          <a:bodyPr/>
          <a:lstStyle/>
          <a:p>
            <a:pPr>
              <a:defRPr/>
            </a:pPr>
            <a:fld id="{D4242959-C432-4CF8-BEF0-72DBC9196D45}" type="slidenum">
              <a:rPr lang="zh-CN" altLang="en-US" smtClean="0"/>
              <a:pPr>
                <a:defRPr/>
              </a:pPr>
              <a:t>8</a:t>
            </a:fld>
            <a:endParaRPr lang="en-US" altLang="zh-CN"/>
          </a:p>
        </p:txBody>
      </p:sp>
    </p:spTree>
    <p:extLst>
      <p:ext uri="{BB962C8B-B14F-4D97-AF65-F5344CB8AC3E}">
        <p14:creationId xmlns:p14="http://schemas.microsoft.com/office/powerpoint/2010/main" val="4173814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06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06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 Control</a:t>
            </a:r>
            <a:endParaRPr lang="en-US" dirty="0"/>
          </a:p>
        </p:txBody>
      </p:sp>
      <p:sp>
        <p:nvSpPr>
          <p:cNvPr id="3" name="Content Placeholder 2"/>
          <p:cNvSpPr>
            <a:spLocks noGrp="1"/>
          </p:cNvSpPr>
          <p:nvPr>
            <p:ph idx="1"/>
          </p:nvPr>
        </p:nvSpPr>
        <p:spPr>
          <a:xfrm>
            <a:off x="457200" y="1600200"/>
            <a:ext cx="7620000" cy="5029200"/>
          </a:xfrm>
        </p:spPr>
        <p:txBody>
          <a:bodyPr>
            <a:normAutofit/>
          </a:bodyPr>
          <a:lstStyle/>
          <a:p>
            <a:r>
              <a:rPr lang="en-US" sz="2800" dirty="0" smtClean="0"/>
              <a:t>Control effort is proportional to the amount of error</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000" dirty="0" smtClean="0"/>
          </a:p>
          <a:p>
            <a:r>
              <a:rPr lang="en-US" sz="2800" dirty="0" smtClean="0"/>
              <a:t>Cannot set </a:t>
            </a:r>
            <a:r>
              <a:rPr lang="el-GR" sz="2800" i="1" dirty="0" smtClean="0">
                <a:latin typeface="Times New Roman" pitchFamily="18" charset="0"/>
                <a:cs typeface="Times New Roman" pitchFamily="18" charset="0"/>
              </a:rPr>
              <a:t>ω</a:t>
            </a:r>
            <a:r>
              <a:rPr lang="en-US" sz="2800" i="1" baseline="-25000" dirty="0" smtClean="0">
                <a:latin typeface="Times New Roman" pitchFamily="18" charset="0"/>
                <a:cs typeface="Times New Roman" pitchFamily="18" charset="0"/>
              </a:rPr>
              <a:t>n</a:t>
            </a:r>
            <a:r>
              <a:rPr lang="en-US" sz="2800" i="1" dirty="0" smtClean="0">
                <a:latin typeface="Times New Roman" pitchFamily="18" charset="0"/>
                <a:cs typeface="Times New Roman" pitchFamily="18" charset="0"/>
              </a:rPr>
              <a:t> </a:t>
            </a:r>
            <a:r>
              <a:rPr lang="en-US" sz="2800" dirty="0" smtClean="0"/>
              <a:t>and </a:t>
            </a:r>
            <a:r>
              <a:rPr lang="el-GR" sz="2800" i="1" dirty="0" smtClean="0">
                <a:latin typeface="Times New Roman" pitchFamily="18" charset="0"/>
                <a:cs typeface="Times New Roman" pitchFamily="18" charset="0"/>
              </a:rPr>
              <a:t>ζ</a:t>
            </a:r>
            <a:r>
              <a:rPr lang="en-US" sz="2800" dirty="0" smtClean="0"/>
              <a:t> independently (only one </a:t>
            </a:r>
            <a:r>
              <a:rPr lang="en-US" sz="2800" dirty="0" err="1" smtClean="0"/>
              <a:t>d.o.f</a:t>
            </a:r>
            <a:r>
              <a:rPr lang="en-US" sz="2800" dirty="0" smtClean="0"/>
              <a:t>.)</a:t>
            </a:r>
          </a:p>
        </p:txBody>
      </p:sp>
      <p:sp>
        <p:nvSpPr>
          <p:cNvPr id="5" name="Footer Placeholder 4"/>
          <p:cNvSpPr>
            <a:spLocks noGrp="1"/>
          </p:cNvSpPr>
          <p:nvPr>
            <p:ph type="ftr" sz="quarter" idx="11"/>
          </p:nvPr>
        </p:nvSpPr>
        <p:spPr/>
        <p:txBody>
          <a:bodyPr/>
          <a:lstStyle/>
          <a:p>
            <a:pPr>
              <a:defRPr/>
            </a:pPr>
            <a:r>
              <a:rPr lang="en-US" dirty="0" smtClean="0"/>
              <a:t>ME 431,  </a:t>
            </a:r>
            <a:r>
              <a:rPr lang="en-US" dirty="0" smtClean="0"/>
              <a:t>Lecture 17</a:t>
            </a:r>
            <a:endParaRPr lang="en-US" dirty="0"/>
          </a:p>
        </p:txBody>
      </p:sp>
      <p:graphicFrame>
        <p:nvGraphicFramePr>
          <p:cNvPr id="71682" name="Object 2"/>
          <p:cNvGraphicFramePr>
            <a:graphicFrameLocks noChangeAspect="1"/>
          </p:cNvGraphicFramePr>
          <p:nvPr>
            <p:extLst>
              <p:ext uri="{D42A27DB-BD31-4B8C-83A1-F6EECF244321}">
                <p14:modId xmlns:p14="http://schemas.microsoft.com/office/powerpoint/2010/main" val="2234939649"/>
              </p:ext>
            </p:extLst>
          </p:nvPr>
        </p:nvGraphicFramePr>
        <p:xfrm>
          <a:off x="1752600" y="2787541"/>
          <a:ext cx="1446212" cy="498475"/>
        </p:xfrm>
        <a:graphic>
          <a:graphicData uri="http://schemas.openxmlformats.org/presentationml/2006/ole">
            <mc:AlternateContent xmlns:mc="http://schemas.openxmlformats.org/markup-compatibility/2006">
              <mc:Choice xmlns:v="urn:schemas-microsoft-com:vml" Requires="v">
                <p:oleObj spid="_x0000_s249935" name="Equation" r:id="rId4" imgW="660240" imgH="228600" progId="Equation.DSMT4">
                  <p:embed/>
                </p:oleObj>
              </mc:Choice>
              <mc:Fallback>
                <p:oleObj name="Equation" r:id="rId4" imgW="66024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2787541"/>
                        <a:ext cx="14462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683" name="Object 3"/>
          <p:cNvGraphicFramePr>
            <a:graphicFrameLocks noChangeAspect="1"/>
          </p:cNvGraphicFramePr>
          <p:nvPr>
            <p:extLst>
              <p:ext uri="{D42A27DB-BD31-4B8C-83A1-F6EECF244321}">
                <p14:modId xmlns:p14="http://schemas.microsoft.com/office/powerpoint/2010/main" val="1609490054"/>
              </p:ext>
            </p:extLst>
          </p:nvPr>
        </p:nvGraphicFramePr>
        <p:xfrm>
          <a:off x="3759200" y="3667016"/>
          <a:ext cx="2641600" cy="582613"/>
        </p:xfrm>
        <a:graphic>
          <a:graphicData uri="http://schemas.openxmlformats.org/presentationml/2006/ole">
            <mc:AlternateContent xmlns:mc="http://schemas.openxmlformats.org/markup-compatibility/2006">
              <mc:Choice xmlns:v="urn:schemas-microsoft-com:vml" Requires="v">
                <p:oleObj spid="_x0000_s249936" name="Equation" r:id="rId6" imgW="1206360" imgH="266400" progId="Equation.DSMT4">
                  <p:embed/>
                </p:oleObj>
              </mc:Choice>
              <mc:Fallback>
                <p:oleObj name="Equation" r:id="rId6" imgW="1206360" imgH="2664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59200" y="3667016"/>
                        <a:ext cx="2641600"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684" name="Object 4"/>
          <p:cNvGraphicFramePr>
            <a:graphicFrameLocks noChangeAspect="1"/>
          </p:cNvGraphicFramePr>
          <p:nvPr>
            <p:extLst>
              <p:ext uri="{D42A27DB-BD31-4B8C-83A1-F6EECF244321}">
                <p14:modId xmlns:p14="http://schemas.microsoft.com/office/powerpoint/2010/main" val="3344901765"/>
              </p:ext>
            </p:extLst>
          </p:nvPr>
        </p:nvGraphicFramePr>
        <p:xfrm>
          <a:off x="3200400" y="2600216"/>
          <a:ext cx="3948112" cy="942975"/>
        </p:xfrm>
        <a:graphic>
          <a:graphicData uri="http://schemas.openxmlformats.org/presentationml/2006/ole">
            <mc:AlternateContent xmlns:mc="http://schemas.openxmlformats.org/markup-compatibility/2006">
              <mc:Choice xmlns:v="urn:schemas-microsoft-com:vml" Requires="v">
                <p:oleObj spid="_x0000_s249937" name="Equation" r:id="rId8" imgW="1803240" imgH="431640" progId="Equation.DSMT4">
                  <p:embed/>
                </p:oleObj>
              </mc:Choice>
              <mc:Fallback>
                <p:oleObj name="Equation" r:id="rId8" imgW="1803240" imgH="4316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00400" y="2600216"/>
                        <a:ext cx="3948112"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685" name="Object 5"/>
          <p:cNvGraphicFramePr>
            <a:graphicFrameLocks noChangeAspect="1"/>
          </p:cNvGraphicFramePr>
          <p:nvPr>
            <p:extLst>
              <p:ext uri="{D42A27DB-BD31-4B8C-83A1-F6EECF244321}">
                <p14:modId xmlns:p14="http://schemas.microsoft.com/office/powerpoint/2010/main" val="39195440"/>
              </p:ext>
            </p:extLst>
          </p:nvPr>
        </p:nvGraphicFramePr>
        <p:xfrm>
          <a:off x="1752600" y="4432409"/>
          <a:ext cx="1306512" cy="498475"/>
        </p:xfrm>
        <a:graphic>
          <a:graphicData uri="http://schemas.openxmlformats.org/presentationml/2006/ole">
            <mc:AlternateContent xmlns:mc="http://schemas.openxmlformats.org/markup-compatibility/2006">
              <mc:Choice xmlns:v="urn:schemas-microsoft-com:vml" Requires="v">
                <p:oleObj spid="_x0000_s249938" name="Equation" r:id="rId10" imgW="596880" imgH="228600" progId="Equation.DSMT4">
                  <p:embed/>
                </p:oleObj>
              </mc:Choice>
              <mc:Fallback>
                <p:oleObj name="Equation" r:id="rId10" imgW="596880" imgH="228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52600" y="4432409"/>
                        <a:ext cx="13065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686" name="Object 6"/>
          <p:cNvGraphicFramePr>
            <a:graphicFrameLocks noChangeAspect="1"/>
          </p:cNvGraphicFramePr>
          <p:nvPr>
            <p:extLst>
              <p:ext uri="{D42A27DB-BD31-4B8C-83A1-F6EECF244321}">
                <p14:modId xmlns:p14="http://schemas.microsoft.com/office/powerpoint/2010/main" val="2233836669"/>
              </p:ext>
            </p:extLst>
          </p:nvPr>
        </p:nvGraphicFramePr>
        <p:xfrm>
          <a:off x="3048000" y="4260850"/>
          <a:ext cx="3670300" cy="996950"/>
        </p:xfrm>
        <a:graphic>
          <a:graphicData uri="http://schemas.openxmlformats.org/presentationml/2006/ole">
            <mc:AlternateContent xmlns:mc="http://schemas.openxmlformats.org/markup-compatibility/2006">
              <mc:Choice xmlns:v="urn:schemas-microsoft-com:vml" Requires="v">
                <p:oleObj spid="_x0000_s249939" name="Equation" r:id="rId12" imgW="1676160" imgH="457200" progId="Equation.DSMT4">
                  <p:embed/>
                </p:oleObj>
              </mc:Choice>
              <mc:Fallback>
                <p:oleObj name="Equation" r:id="rId12" imgW="1676160" imgH="4572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48000" y="4260850"/>
                        <a:ext cx="3670300"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687" name="Object 7"/>
          <p:cNvGraphicFramePr>
            <a:graphicFrameLocks noChangeAspect="1"/>
          </p:cNvGraphicFramePr>
          <p:nvPr>
            <p:extLst>
              <p:ext uri="{D42A27DB-BD31-4B8C-83A1-F6EECF244321}">
                <p14:modId xmlns:p14="http://schemas.microsoft.com/office/powerpoint/2010/main" val="4230473221"/>
              </p:ext>
            </p:extLst>
          </p:nvPr>
        </p:nvGraphicFramePr>
        <p:xfrm>
          <a:off x="1779588" y="3686502"/>
          <a:ext cx="2030412" cy="527050"/>
        </p:xfrm>
        <a:graphic>
          <a:graphicData uri="http://schemas.openxmlformats.org/presentationml/2006/ole">
            <mc:AlternateContent xmlns:mc="http://schemas.openxmlformats.org/markup-compatibility/2006">
              <mc:Choice xmlns:v="urn:schemas-microsoft-com:vml" Requires="v">
                <p:oleObj spid="_x0000_s249940" name="Equation" r:id="rId14" imgW="927000" imgH="241200" progId="Equation.DSMT4">
                  <p:embed/>
                </p:oleObj>
              </mc:Choice>
              <mc:Fallback>
                <p:oleObj name="Equation" r:id="rId14" imgW="927000" imgH="2412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779588" y="3686502"/>
                        <a:ext cx="2030412"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216964233"/>
              </p:ext>
            </p:extLst>
          </p:nvPr>
        </p:nvGraphicFramePr>
        <p:xfrm>
          <a:off x="4364038" y="381000"/>
          <a:ext cx="3752850" cy="914400"/>
        </p:xfrm>
        <a:graphic>
          <a:graphicData uri="http://schemas.openxmlformats.org/presentationml/2006/ole">
            <mc:AlternateContent xmlns:mc="http://schemas.openxmlformats.org/markup-compatibility/2006">
              <mc:Choice xmlns:v="urn:schemas-microsoft-com:vml" Requires="v">
                <p:oleObj spid="_x0000_s249941" name="Equation" r:id="rId16" imgW="1714320" imgH="419040" progId="Equation.DSMT4">
                  <p:embed/>
                </p:oleObj>
              </mc:Choice>
              <mc:Fallback>
                <p:oleObj name="Equation" r:id="rId16" imgW="1714320" imgH="419040" progId="Equation.DSMT4">
                  <p:embed/>
                  <p:pic>
                    <p:nvPicPr>
                      <p:cNvPr id="0" name=""/>
                      <p:cNvPicPr>
                        <a:picLocks noChangeAspect="1" noChangeArrowheads="1"/>
                      </p:cNvPicPr>
                      <p:nvPr/>
                    </p:nvPicPr>
                    <p:blipFill>
                      <a:blip r:embed="rId17"/>
                      <a:srcRect/>
                      <a:stretch>
                        <a:fillRect/>
                      </a:stretch>
                    </p:blipFill>
                    <p:spPr bwMode="auto">
                      <a:xfrm>
                        <a:off x="4364038" y="381000"/>
                        <a:ext cx="375285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Slide Number Placeholder 6"/>
          <p:cNvSpPr>
            <a:spLocks noGrp="1"/>
          </p:cNvSpPr>
          <p:nvPr>
            <p:ph type="sldNum" sz="quarter" idx="12"/>
          </p:nvPr>
        </p:nvSpPr>
        <p:spPr/>
        <p:txBody>
          <a:bodyPr/>
          <a:lstStyle/>
          <a:p>
            <a:pPr>
              <a:defRPr/>
            </a:pPr>
            <a:fld id="{D4242959-C432-4CF8-BEF0-72DBC9196D45}" type="slidenum">
              <a:rPr lang="zh-CN" altLang="en-US" smtClean="0"/>
              <a:pPr>
                <a:defRPr/>
              </a:pPr>
              <a:t>9</a:t>
            </a:fld>
            <a:endParaRPr lang="en-US" altLang="zh-CN"/>
          </a:p>
        </p:txBody>
      </p:sp>
    </p:spTree>
    <p:extLst>
      <p:ext uri="{BB962C8B-B14F-4D97-AF65-F5344CB8AC3E}">
        <p14:creationId xmlns:p14="http://schemas.microsoft.com/office/powerpoint/2010/main" val="680723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68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68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68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68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168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168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DM_Theme (2)">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DM Theme">
  <a:themeElements>
    <a:clrScheme name="UDM">
      <a:dk1>
        <a:srgbClr val="1E447C"/>
      </a:dk1>
      <a:lt1>
        <a:srgbClr val="F2F6FC"/>
      </a:lt1>
      <a:dk2>
        <a:srgbClr val="265397"/>
      </a:dk2>
      <a:lt2>
        <a:srgbClr val="98B7E5"/>
      </a:lt2>
      <a:accent1>
        <a:srgbClr val="C00000"/>
      </a:accent1>
      <a:accent2>
        <a:srgbClr val="6678F5"/>
      </a:accent2>
      <a:accent3>
        <a:srgbClr val="666666"/>
      </a:accent3>
      <a:accent4>
        <a:srgbClr val="B0B0B0"/>
      </a:accent4>
      <a:accent5>
        <a:srgbClr val="FFC993"/>
      </a:accent5>
      <a:accent6>
        <a:srgbClr val="5488D4"/>
      </a:accent6>
      <a:hlink>
        <a:srgbClr val="F47A00"/>
      </a:hlink>
      <a:folHlink>
        <a:srgbClr val="246C24"/>
      </a:folHlink>
    </a:clrScheme>
    <a:fontScheme name="UDM Theme">
      <a:majorFont>
        <a:latin typeface="Segoe UI Light"/>
        <a:ea typeface=""/>
        <a:cs typeface=""/>
      </a:majorFont>
      <a:minorFont>
        <a:latin typeface="Lao UI"/>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UDM_Theme (2)</Template>
  <TotalTime>12434</TotalTime>
  <Words>834</Words>
  <Application>Microsoft Office PowerPoint</Application>
  <PresentationFormat>On-screen Show (4:3)</PresentationFormat>
  <Paragraphs>251</Paragraphs>
  <Slides>19</Slides>
  <Notes>16</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19</vt:i4>
      </vt:variant>
    </vt:vector>
  </HeadingPairs>
  <TitlesOfParts>
    <vt:vector size="22" baseType="lpstr">
      <vt:lpstr>UDM_Theme (2)</vt:lpstr>
      <vt:lpstr>UDM Theme</vt:lpstr>
      <vt:lpstr>Equation</vt:lpstr>
      <vt:lpstr>Lecture 17: Introduction to Control (part III)</vt:lpstr>
      <vt:lpstr>Example</vt:lpstr>
      <vt:lpstr>Example (continued)</vt:lpstr>
      <vt:lpstr>Example (continued)</vt:lpstr>
      <vt:lpstr>Example (continued)</vt:lpstr>
      <vt:lpstr>Example (continued)</vt:lpstr>
      <vt:lpstr>PID Control</vt:lpstr>
      <vt:lpstr>PID Control</vt:lpstr>
      <vt:lpstr>P Control</vt:lpstr>
      <vt:lpstr>P Control</vt:lpstr>
      <vt:lpstr>PD Control</vt:lpstr>
      <vt:lpstr>PI Control</vt:lpstr>
      <vt:lpstr>PI Control</vt:lpstr>
      <vt:lpstr>PID Summary</vt:lpstr>
      <vt:lpstr>PID Control</vt:lpstr>
      <vt:lpstr>System Type</vt:lpstr>
      <vt:lpstr>System Type</vt:lpstr>
      <vt:lpstr>System Type</vt:lpstr>
      <vt:lpstr>System Type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Administratr</dc:creator>
  <cp:lastModifiedBy>exm</cp:lastModifiedBy>
  <cp:revision>178</cp:revision>
  <dcterms:created xsi:type="dcterms:W3CDTF">2012-12-20T22:15:23Z</dcterms:created>
  <dcterms:modified xsi:type="dcterms:W3CDTF">2015-10-04T19:06:35Z</dcterms:modified>
</cp:coreProperties>
</file>