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66" r:id="rId2"/>
  </p:sldMasterIdLst>
  <p:notesMasterIdLst>
    <p:notesMasterId r:id="rId17"/>
  </p:notesMasterIdLst>
  <p:sldIdLst>
    <p:sldId id="446" r:id="rId3"/>
    <p:sldId id="460" r:id="rId4"/>
    <p:sldId id="461" r:id="rId5"/>
    <p:sldId id="462" r:id="rId6"/>
    <p:sldId id="463" r:id="rId7"/>
    <p:sldId id="464" r:id="rId8"/>
    <p:sldId id="465" r:id="rId9"/>
    <p:sldId id="466" r:id="rId10"/>
    <p:sldId id="467" r:id="rId11"/>
    <p:sldId id="455" r:id="rId12"/>
    <p:sldId id="456" r:id="rId13"/>
    <p:sldId id="468" r:id="rId14"/>
    <p:sldId id="458" r:id="rId15"/>
    <p:sldId id="459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1" autoAdjust="0"/>
  </p:normalViewPr>
  <p:slideViewPr>
    <p:cSldViewPr>
      <p:cViewPr>
        <p:scale>
          <a:sx n="94" d="100"/>
          <a:sy n="94" d="100"/>
        </p:scale>
        <p:origin x="-128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284E5-358B-45FF-92E7-5A18DBA78FF7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2E970-62A4-4A6F-A094-DBABC7DFC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02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01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50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00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52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40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51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790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04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18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7196D-115A-4C7A-8694-BACCD93D44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283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18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83319-6342-420F-9508-2CFFC5E487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03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18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A610E-1F95-4610-B9E3-61AE0F7EAD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5063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18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47433-AE07-496D-B5BC-617CA22F69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8874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18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DA5F-A825-4FBE-AB40-3447855E3E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8332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18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D277-949C-44F8-84A5-F8B25AEDBF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53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4572000"/>
            <a:ext cx="480060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18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7196D-115A-4C7A-8694-BACCD93D44B3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4571999"/>
            <a:ext cx="3175367" cy="1981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18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18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16083C-4884-467E-8D69-935B6ABB953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18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F6799-CD89-4287-BDF7-612361CA039F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Segoe UI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Segoe UI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18</a:t>
            </a:r>
            <a:endParaRPr lang="en-US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6C798-32FF-425B-A5DB-A6169486D20E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18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42959-C432-4CF8-BEF0-72DBC9196D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6461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18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95C30-AB03-41B4-B8E9-945D52FD741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18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8143-CC0A-40B1-A1A8-EBB8F354DBEF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D75D86-4BCD-4859-88D0-208050362386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18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18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83319-6342-420F-9508-2CFFC5E48765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18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A610E-1F95-4610-B9E3-61AE0F7EAD2C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18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DA5F-A825-4FBE-AB40-3447855E3E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83328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18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D277-949C-44F8-84A5-F8B25AEDBF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53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18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6083C-4884-467E-8D69-935B6ABB95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1846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18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F6799-CD89-4287-BDF7-612361CA03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366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18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6C798-32FF-425B-A5DB-A6169486D2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464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18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95C30-AB03-41B4-B8E9-945D52FD74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486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18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0D134-C9E9-4641-8972-6019D77C64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847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18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8143-CC0A-40B1-A1A8-EBB8F354DB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86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18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75D86-4BCD-4859-88D0-2080503623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408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18</a:t>
            </a:r>
            <a:endParaRPr lang="en-US" altLang="zh-CN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fld id="{330A8DF1-63B8-48CC-B6ED-5D38532948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0000"/>
                <a:lumOff val="80000"/>
              </a:schemeClr>
            </a:gs>
            <a:gs pos="52000">
              <a:schemeClr val="bg1">
                <a:shade val="100000"/>
                <a:satMod val="115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 Ligh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  <a:latin typeface="Segoe UI Light" pitchFamily="34" charset="0"/>
              </a:defRPr>
            </a:lvl1pPr>
          </a:lstStyle>
          <a:p>
            <a:pPr>
              <a:defRPr/>
            </a:pPr>
            <a:fld id="{330A8DF1-63B8-48CC-B6ED-5D3853294890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Lao UI" pitchFamily="34" charset="0"/>
                <a:cs typeface="Lao UI" pitchFamily="34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18</a:t>
            </a: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latin typeface="Lao UI" pitchFamily="34" charset="0"/>
                <a:cs typeface="Lao UI" pitchFamily="34" charset="0"/>
              </a:defRPr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1"/>
          </a:solidFill>
          <a:effectLst/>
          <a:latin typeface="Segoe UI Light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3.bin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8.wmf"/><Relationship Id="rId9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10" Type="http://schemas.openxmlformats.org/officeDocument/2006/relationships/image" Target="../media/image11.gi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6.wmf"/><Relationship Id="rId4" Type="http://schemas.openxmlformats.org/officeDocument/2006/relationships/image" Target="../media/image17.png"/><Relationship Id="rId9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r>
              <a:rPr lang="en-US" sz="4400" dirty="0" smtClean="0"/>
              <a:t>Lecture 18: Root Locus Basics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indent="-514350">
              <a:buFont typeface="+mj-lt"/>
              <a:buAutoNum type="arabicPeriod"/>
            </a:pPr>
            <a:endParaRPr lang="en-US" dirty="0" smtClean="0"/>
          </a:p>
          <a:p>
            <a:pPr marL="857250" indent="-514350">
              <a:buFont typeface="+mj-lt"/>
              <a:buAutoNum type="arabicPeriod"/>
            </a:pPr>
            <a:r>
              <a:rPr lang="en-US" sz="2800" dirty="0" smtClean="0"/>
              <a:t>Pole placement review and example</a:t>
            </a:r>
          </a:p>
          <a:p>
            <a:pPr marL="857250" indent="-514350">
              <a:buFont typeface="+mj-lt"/>
              <a:buAutoNum type="arabicPeriod"/>
            </a:pPr>
            <a:endParaRPr lang="en-US" sz="2800" dirty="0" smtClean="0"/>
          </a:p>
          <a:p>
            <a:pPr marL="857250" indent="-514350">
              <a:buFont typeface="+mj-lt"/>
              <a:buAutoNum type="arabicPeriod"/>
            </a:pPr>
            <a:r>
              <a:rPr lang="en-US" sz="2800" dirty="0" smtClean="0"/>
              <a:t>Angle and magnitude conditions</a:t>
            </a:r>
          </a:p>
          <a:p>
            <a:pPr marL="857250" indent="-514350">
              <a:buFont typeface="+mj-lt"/>
              <a:buAutoNum type="arabicPeriod"/>
            </a:pPr>
            <a:endParaRPr lang="en-US" sz="2800" dirty="0" smtClean="0"/>
          </a:p>
          <a:p>
            <a:pPr marL="857250" indent="-514350">
              <a:buFont typeface="+mj-lt"/>
              <a:buAutoNum type="arabicPeriod"/>
            </a:pPr>
            <a:r>
              <a:rPr lang="en-US" sz="2800" dirty="0" smtClean="0"/>
              <a:t>Rules for drawing the root locus</a:t>
            </a:r>
          </a:p>
          <a:p>
            <a:pPr marL="857250" indent="-514350">
              <a:buFont typeface="+mj-lt"/>
              <a:buAutoNum type="arabicPeriod"/>
            </a:pPr>
            <a:endParaRPr lang="en-US" sz="1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1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56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458200" cy="1143000"/>
          </a:xfrm>
        </p:spPr>
        <p:txBody>
          <a:bodyPr/>
          <a:lstStyle/>
          <a:p>
            <a:r>
              <a:rPr lang="en-US" sz="4400" dirty="0" smtClean="0"/>
              <a:t>Angle and Magnitude Conditions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7620000" cy="480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Note that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4800" dirty="0" smtClean="0"/>
          </a:p>
          <a:p>
            <a:r>
              <a:rPr lang="en-US" sz="3200" dirty="0" smtClean="0"/>
              <a:t>Any point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dirty="0" smtClean="0"/>
              <a:t> on root locus must satisfy angle condition </a:t>
            </a:r>
          </a:p>
          <a:p>
            <a:r>
              <a:rPr lang="en-US" sz="3200" dirty="0" smtClean="0"/>
              <a:t>Therefore,</a:t>
            </a:r>
            <a:endParaRPr lang="en-US" sz="3200" dirty="0"/>
          </a:p>
        </p:txBody>
      </p:sp>
      <p:graphicFrame>
        <p:nvGraphicFramePr>
          <p:cNvPr id="844802" name="Object 2"/>
          <p:cNvGraphicFramePr>
            <a:graphicFrameLocks noChangeAspect="1"/>
          </p:cNvGraphicFramePr>
          <p:nvPr/>
        </p:nvGraphicFramePr>
        <p:xfrm>
          <a:off x="2592388" y="1447800"/>
          <a:ext cx="3503612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73" name="Equation" r:id="rId3" imgW="1600200" imgH="419040" progId="Equation.DSMT4">
                  <p:embed/>
                </p:oleObj>
              </mc:Choice>
              <mc:Fallback>
                <p:oleObj name="Equation" r:id="rId3" imgW="16002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388" y="1447800"/>
                        <a:ext cx="3503612" cy="91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48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564282"/>
              </p:ext>
            </p:extLst>
          </p:nvPr>
        </p:nvGraphicFramePr>
        <p:xfrm>
          <a:off x="215900" y="5638800"/>
          <a:ext cx="52847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74" name="Equation" r:id="rId5" imgW="2412720" imgH="419040" progId="Equation.DSMT4">
                  <p:embed/>
                </p:oleObj>
              </mc:Choice>
              <mc:Fallback>
                <p:oleObj name="Equation" r:id="rId5" imgW="24127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5638800"/>
                        <a:ext cx="528478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44805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8063" y="4495800"/>
            <a:ext cx="3055937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aphicFrame>
        <p:nvGraphicFramePr>
          <p:cNvPr id="8448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852811"/>
              </p:ext>
            </p:extLst>
          </p:nvPr>
        </p:nvGraphicFramePr>
        <p:xfrm>
          <a:off x="2574471" y="2362200"/>
          <a:ext cx="6257925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75" name="Equation" r:id="rId8" imgW="2857320" imgH="672840" progId="Equation.DSMT4">
                  <p:embed/>
                </p:oleObj>
              </mc:Choice>
              <mc:Fallback>
                <p:oleObj name="Equation" r:id="rId8" imgW="285732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471" y="2362200"/>
                        <a:ext cx="6257925" cy="146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186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Angle and Magnitude Conditions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Note: for complex conjugate zeros or poles 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/>
              <a:t> on the real axis, the angles essentially cancel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11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pic>
        <p:nvPicPr>
          <p:cNvPr id="8458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908300"/>
            <a:ext cx="3973682" cy="280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833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Angle and Magnitude Conditions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Based on the magnitude condition</a:t>
            </a:r>
          </a:p>
          <a:p>
            <a:endParaRPr lang="en-US" sz="2800" dirty="0" smtClean="0"/>
          </a:p>
          <a:p>
            <a:endParaRPr lang="en-US" sz="3600" dirty="0" smtClean="0"/>
          </a:p>
          <a:p>
            <a:pPr lvl="1"/>
            <a:r>
              <a:rPr lang="en-US" sz="2400" dirty="0" smtClean="0"/>
              <a:t>As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 →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D →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/>
              <a:t>and the locus approaches OL poles</a:t>
            </a:r>
          </a:p>
          <a:p>
            <a:pPr lvl="1"/>
            <a:r>
              <a:rPr lang="en-US" sz="2400" dirty="0" smtClean="0"/>
              <a:t>As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 →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∞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N →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/>
              <a:t>and the locus approaches OL zeros</a:t>
            </a:r>
          </a:p>
          <a:p>
            <a:pPr algn="ctr">
              <a:buNone/>
            </a:pPr>
            <a:endParaRPr lang="en-US" sz="1000" dirty="0" smtClean="0"/>
          </a:p>
          <a:p>
            <a:pPr algn="ctr">
              <a:buNone/>
            </a:pPr>
            <a:r>
              <a:rPr lang="en-US" sz="2400" dirty="0" smtClean="0"/>
              <a:t>In other words, branches of the root locus start at open-loop poles and end at open-loop zeros</a:t>
            </a:r>
          </a:p>
          <a:p>
            <a:pPr algn="ctr">
              <a:buNone/>
            </a:pPr>
            <a:endParaRPr lang="en-US" sz="1000" dirty="0" smtClean="0"/>
          </a:p>
          <a:p>
            <a:r>
              <a:rPr lang="en-US" sz="2800" dirty="0" smtClean="0"/>
              <a:t>Note: if more poles than zeros, then this includes (#poles - #zeros) “zeros” at infinity (asymptotes)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18</a:t>
            </a:r>
            <a:endParaRPr lang="en-US" dirty="0"/>
          </a:p>
        </p:txBody>
      </p:sp>
      <p:graphicFrame>
        <p:nvGraphicFramePr>
          <p:cNvPr id="846850" name="Object 2"/>
          <p:cNvGraphicFramePr>
            <a:graphicFrameLocks noChangeAspect="1"/>
          </p:cNvGraphicFramePr>
          <p:nvPr/>
        </p:nvGraphicFramePr>
        <p:xfrm>
          <a:off x="3810000" y="2133600"/>
          <a:ext cx="158432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46" name="Equation" r:id="rId4" imgW="723600" imgH="457200" progId="Equation.DSMT4">
                  <p:embed/>
                </p:oleObj>
              </mc:Choice>
              <mc:Fallback>
                <p:oleObj name="Equation" r:id="rId4" imgW="7236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133600"/>
                        <a:ext cx="1584325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988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Drawing the Root Locus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Locate OL poles and zeros in the s-plane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Determine root locus on the real axis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u="sng" dirty="0" smtClean="0"/>
              <a:t>Approximate</a:t>
            </a:r>
            <a:r>
              <a:rPr lang="en-US" sz="2600" dirty="0" smtClean="0"/>
              <a:t> the asymptotes of the root locus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u="sng" dirty="0" smtClean="0"/>
              <a:t>Approximate</a:t>
            </a:r>
            <a:r>
              <a:rPr lang="en-US" sz="2600" dirty="0" smtClean="0"/>
              <a:t> break-away and break-in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Determine angles of departure and arrival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Find Imaginary axis crossings</a:t>
            </a:r>
            <a:endParaRPr lang="en-US" sz="2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13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17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76200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Draw root locus for an OL TF of </a:t>
            </a:r>
            <a:endParaRPr lang="en-US" sz="2800" dirty="0"/>
          </a:p>
        </p:txBody>
      </p:sp>
      <p:graphicFrame>
        <p:nvGraphicFramePr>
          <p:cNvPr id="8478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364823"/>
              </p:ext>
            </p:extLst>
          </p:nvPr>
        </p:nvGraphicFramePr>
        <p:xfrm>
          <a:off x="5638800" y="1371600"/>
          <a:ext cx="2306637" cy="1011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03" name="Equation" r:id="rId3" imgW="952200" imgH="419040" progId="Equation.DSMT4">
                  <p:embed/>
                </p:oleObj>
              </mc:Choice>
              <mc:Fallback>
                <p:oleObj name="Equation" r:id="rId3" imgW="9522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371600"/>
                        <a:ext cx="2306637" cy="10118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490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for Transient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257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One approach to control design (choosing gains) is algebraic</a:t>
            </a:r>
          </a:p>
          <a:p>
            <a:pPr>
              <a:buNone/>
            </a:pPr>
            <a:endParaRPr lang="en-US" sz="900" dirty="0" smtClean="0"/>
          </a:p>
          <a:p>
            <a:r>
              <a:rPr lang="en-US" sz="2400" dirty="0" smtClean="0"/>
              <a:t>For systems with closed-loop dynamics that match a known simple form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choose control gains to produce desired parameter values (place poles in desired location to achieve transient response)</a:t>
            </a:r>
          </a:p>
          <a:p>
            <a:endParaRPr lang="en-US" sz="900" dirty="0" smtClean="0"/>
          </a:p>
          <a:p>
            <a:r>
              <a:rPr lang="en-US" sz="2400" dirty="0" smtClean="0"/>
              <a:t>This process is more difficult when you have a higher-order system, difficult to see the effect of gains on all poles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18</a:t>
            </a:r>
            <a:endParaRPr lang="en-US" dirty="0"/>
          </a:p>
        </p:txBody>
      </p:sp>
      <p:graphicFrame>
        <p:nvGraphicFramePr>
          <p:cNvPr id="1146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260338"/>
              </p:ext>
            </p:extLst>
          </p:nvPr>
        </p:nvGraphicFramePr>
        <p:xfrm>
          <a:off x="4038600" y="3201988"/>
          <a:ext cx="3794125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34" name="Equation" r:id="rId4" imgW="1600200" imgH="457200" progId="Equation.DSMT4">
                  <p:embed/>
                </p:oleObj>
              </mc:Choice>
              <mc:Fallback>
                <p:oleObj name="Equation" r:id="rId4" imgW="1600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201988"/>
                        <a:ext cx="3794125" cy="106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449920"/>
              </p:ext>
            </p:extLst>
          </p:nvPr>
        </p:nvGraphicFramePr>
        <p:xfrm>
          <a:off x="1295400" y="3278188"/>
          <a:ext cx="19875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35" name="Equation" r:id="rId6" imgW="838080" imgH="393480" progId="Equation.DSMT4">
                  <p:embed/>
                </p:oleObj>
              </mc:Choice>
              <mc:Fallback>
                <p:oleObj name="Equation" r:id="rId6" imgW="838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278188"/>
                        <a:ext cx="198755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20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Locus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53000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Root locus </a:t>
            </a:r>
            <a:r>
              <a:rPr lang="en-US" sz="2800" dirty="0" smtClean="0"/>
              <a:t>is a graphical tool that shows how the locations of the poles of a closed-loop TF move as a parameter (like a control gain) is varied</a:t>
            </a:r>
          </a:p>
          <a:p>
            <a:endParaRPr lang="en-US" sz="11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Helpful for higher-order systems</a:t>
            </a:r>
          </a:p>
          <a:p>
            <a:endParaRPr lang="en-US" sz="900" dirty="0" smtClean="0"/>
          </a:p>
          <a:p>
            <a:r>
              <a:rPr lang="en-US" sz="2800" dirty="0" smtClean="0"/>
              <a:t>Useful for finding approximate results quickly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18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676400" y="4143702"/>
            <a:ext cx="381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3314700" y="4181802"/>
            <a:ext cx="1905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3465786" y="3037488"/>
            <a:ext cx="806669" cy="1103586"/>
          </a:xfrm>
          <a:custGeom>
            <a:avLst/>
            <a:gdLst>
              <a:gd name="connsiteX0" fmla="*/ 806669 w 806669"/>
              <a:gd name="connsiteY0" fmla="*/ 1103586 h 1103586"/>
              <a:gd name="connsiteX1" fmla="*/ 507124 w 806669"/>
              <a:gd name="connsiteY1" fmla="*/ 709448 h 1103586"/>
              <a:gd name="connsiteX2" fmla="*/ 81455 w 806669"/>
              <a:gd name="connsiteY2" fmla="*/ 536028 h 1103586"/>
              <a:gd name="connsiteX3" fmla="*/ 18393 w 806669"/>
              <a:gd name="connsiteY3" fmla="*/ 126124 h 1103586"/>
              <a:gd name="connsiteX4" fmla="*/ 18393 w 806669"/>
              <a:gd name="connsiteY4" fmla="*/ 0 h 1103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669" h="1103586">
                <a:moveTo>
                  <a:pt x="806669" y="1103586"/>
                </a:moveTo>
                <a:cubicBezTo>
                  <a:pt x="717331" y="953813"/>
                  <a:pt x="627993" y="804041"/>
                  <a:pt x="507124" y="709448"/>
                </a:cubicBezTo>
                <a:cubicBezTo>
                  <a:pt x="386255" y="614855"/>
                  <a:pt x="162910" y="633249"/>
                  <a:pt x="81455" y="536028"/>
                </a:cubicBezTo>
                <a:cubicBezTo>
                  <a:pt x="0" y="438807"/>
                  <a:pt x="28903" y="215462"/>
                  <a:pt x="18393" y="126124"/>
                </a:cubicBezTo>
                <a:cubicBezTo>
                  <a:pt x="7883" y="36786"/>
                  <a:pt x="13138" y="18393"/>
                  <a:pt x="18393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flipV="1">
            <a:off x="3460531" y="4154214"/>
            <a:ext cx="806669" cy="1103586"/>
          </a:xfrm>
          <a:custGeom>
            <a:avLst/>
            <a:gdLst>
              <a:gd name="connsiteX0" fmla="*/ 806669 w 806669"/>
              <a:gd name="connsiteY0" fmla="*/ 1103586 h 1103586"/>
              <a:gd name="connsiteX1" fmla="*/ 507124 w 806669"/>
              <a:gd name="connsiteY1" fmla="*/ 709448 h 1103586"/>
              <a:gd name="connsiteX2" fmla="*/ 81455 w 806669"/>
              <a:gd name="connsiteY2" fmla="*/ 536028 h 1103586"/>
              <a:gd name="connsiteX3" fmla="*/ 18393 w 806669"/>
              <a:gd name="connsiteY3" fmla="*/ 126124 h 1103586"/>
              <a:gd name="connsiteX4" fmla="*/ 18393 w 806669"/>
              <a:gd name="connsiteY4" fmla="*/ 0 h 1103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669" h="1103586">
                <a:moveTo>
                  <a:pt x="806669" y="1103586"/>
                </a:moveTo>
                <a:cubicBezTo>
                  <a:pt x="717331" y="953813"/>
                  <a:pt x="627993" y="804041"/>
                  <a:pt x="507124" y="709448"/>
                </a:cubicBezTo>
                <a:cubicBezTo>
                  <a:pt x="386255" y="614855"/>
                  <a:pt x="162910" y="633249"/>
                  <a:pt x="81455" y="536028"/>
                </a:cubicBezTo>
                <a:cubicBezTo>
                  <a:pt x="0" y="438807"/>
                  <a:pt x="28903" y="215462"/>
                  <a:pt x="18393" y="126124"/>
                </a:cubicBezTo>
                <a:cubicBezTo>
                  <a:pt x="7883" y="36786"/>
                  <a:pt x="13138" y="18393"/>
                  <a:pt x="18393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81200" y="3715404"/>
            <a:ext cx="838200" cy="83820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590800" y="4143702"/>
            <a:ext cx="457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752600" y="4143702"/>
            <a:ext cx="457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23214" y="2936170"/>
            <a:ext cx="530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n-lt"/>
                <a:cs typeface="Times New Roman" pitchFamily="18" charset="0"/>
              </a:rPr>
              <a:t>Im</a:t>
            </a:r>
            <a:endParaRPr lang="en-US" sz="2400" dirty="0">
              <a:latin typeface="+mn-lt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86400" y="3915102"/>
            <a:ext cx="529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  <a:cs typeface="Times New Roman" pitchFamily="18" charset="0"/>
              </a:rPr>
              <a:t>Re</a:t>
            </a:r>
            <a:endParaRPr lang="en-US" sz="4000" dirty="0">
              <a:latin typeface="+mn-lt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452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991600" cy="4800600"/>
          </a:xfrm>
        </p:spPr>
        <p:txBody>
          <a:bodyPr/>
          <a:lstStyle/>
          <a:p>
            <a:r>
              <a:rPr lang="en-US" dirty="0" smtClean="0"/>
              <a:t>Find the open-loop TF, the closed-loop TF, and the open-loop poles and zeros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098" b="22670"/>
          <a:stretch/>
        </p:blipFill>
        <p:spPr>
          <a:xfrm>
            <a:off x="3747516" y="2110012"/>
            <a:ext cx="5396484" cy="176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26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915400" cy="4800600"/>
          </a:xfrm>
        </p:spPr>
        <p:txBody>
          <a:bodyPr/>
          <a:lstStyle/>
          <a:p>
            <a:r>
              <a:rPr lang="en-US" dirty="0" smtClean="0"/>
              <a:t>Plot how the closed-loop poles change with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</a:p>
          <a:p>
            <a:r>
              <a:rPr lang="en-US" dirty="0" smtClean="0"/>
              <a:t>How does response change with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? Does this match our earlier guidelines?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003128"/>
              </p:ext>
            </p:extLst>
          </p:nvPr>
        </p:nvGraphicFramePr>
        <p:xfrm>
          <a:off x="5105400" y="152401"/>
          <a:ext cx="1891289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58" name="Equation" r:id="rId4" imgW="1066680" imgH="393480" progId="Equation.DSMT4">
                  <p:embed/>
                </p:oleObj>
              </mc:Choice>
              <mc:Fallback>
                <p:oleObj name="Equation" r:id="rId4" imgW="1066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52401"/>
                        <a:ext cx="1891289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310518"/>
              </p:ext>
            </p:extLst>
          </p:nvPr>
        </p:nvGraphicFramePr>
        <p:xfrm>
          <a:off x="5130800" y="858838"/>
          <a:ext cx="35560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59" name="Equation" r:id="rId6" imgW="2006280" imgH="431640" progId="Equation.DSMT4">
                  <p:embed/>
                </p:oleObj>
              </mc:Choice>
              <mc:Fallback>
                <p:oleObj name="Equation" r:id="rId6" imgW="20062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858838"/>
                        <a:ext cx="35560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Brace 5"/>
          <p:cNvSpPr/>
          <p:nvPr/>
        </p:nvSpPr>
        <p:spPr>
          <a:xfrm>
            <a:off x="7086600" y="117144"/>
            <a:ext cx="45719" cy="6858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15200" y="152400"/>
            <a:ext cx="15969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z</a:t>
            </a:r>
            <a:r>
              <a:rPr lang="en-US" sz="1600" dirty="0" smtClean="0"/>
              <a:t>eros = -2</a:t>
            </a:r>
          </a:p>
          <a:p>
            <a:r>
              <a:rPr lang="en-US" sz="1600" dirty="0"/>
              <a:t>p</a:t>
            </a:r>
            <a:r>
              <a:rPr lang="en-US" sz="1600" dirty="0" smtClean="0"/>
              <a:t>oles = -1±j</a:t>
            </a:r>
            <a:r>
              <a:rPr lang="en-US" sz="1600" dirty="0" smtClean="0">
                <a:latin typeface="Cambria Math"/>
                <a:ea typeface="Cambria Math"/>
              </a:rPr>
              <a:t>√(2)</a:t>
            </a:r>
            <a:endParaRPr lang="en-US" sz="1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4572000"/>
            <a:ext cx="381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048000" y="2988176"/>
            <a:ext cx="0" cy="3565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95600" y="2510135"/>
            <a:ext cx="530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n-lt"/>
                <a:cs typeface="Times New Roman" pitchFamily="18" charset="0"/>
              </a:rPr>
              <a:t>Im</a:t>
            </a:r>
            <a:endParaRPr lang="en-US" sz="2400" dirty="0">
              <a:latin typeface="+mn-lt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67200" y="4343400"/>
            <a:ext cx="529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  <a:cs typeface="Times New Roman" pitchFamily="18" charset="0"/>
              </a:rPr>
              <a:t>Re</a:t>
            </a:r>
            <a:endParaRPr lang="en-US" sz="4000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01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Locus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graph of closed-loop pole locations in the previous example is the root locus plot</a:t>
            </a:r>
          </a:p>
          <a:p>
            <a:endParaRPr lang="en-US" sz="2800" dirty="0" smtClean="0"/>
          </a:p>
          <a:p>
            <a:r>
              <a:rPr lang="en-US" sz="2800" dirty="0" smtClean="0"/>
              <a:t>Can be drawn from the open-loop TF</a:t>
            </a:r>
          </a:p>
          <a:p>
            <a:endParaRPr lang="en-US" sz="2800" dirty="0" smtClean="0"/>
          </a:p>
          <a:p>
            <a:r>
              <a:rPr lang="en-US" sz="2800" dirty="0" smtClean="0"/>
              <a:t>In the following, we will learn an </a:t>
            </a:r>
            <a:r>
              <a:rPr lang="en-US" sz="2800" u="sng" dirty="0" smtClean="0"/>
              <a:t>approximate</a:t>
            </a:r>
            <a:r>
              <a:rPr lang="en-US" sz="2800" dirty="0" smtClean="0"/>
              <a:t> procedure for drawing the root locus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020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Angle and Magnitude Conditions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This will explain where our drawing procedure comes from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Closed-loop poles can be found from the open-loop TF, that is, from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18</a:t>
            </a:r>
            <a:endParaRPr lang="en-US" dirty="0"/>
          </a:p>
        </p:txBody>
      </p:sp>
      <p:graphicFrame>
        <p:nvGraphicFramePr>
          <p:cNvPr id="8417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880870"/>
              </p:ext>
            </p:extLst>
          </p:nvPr>
        </p:nvGraphicFramePr>
        <p:xfrm>
          <a:off x="5084763" y="2639976"/>
          <a:ext cx="26416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90" name="Equation" r:id="rId4" imgW="1206360" imgH="203040" progId="Equation.DSMT4">
                  <p:embed/>
                </p:oleObj>
              </mc:Choice>
              <mc:Fallback>
                <p:oleObj name="Equation" r:id="rId4" imgW="1206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4763" y="2639976"/>
                        <a:ext cx="264160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17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126139"/>
              </p:ext>
            </p:extLst>
          </p:nvPr>
        </p:nvGraphicFramePr>
        <p:xfrm>
          <a:off x="4953000" y="3270213"/>
          <a:ext cx="308610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91" name="Equation" r:id="rId6" imgW="1409400" imgH="419040" progId="Equation.DSMT4">
                  <p:embed/>
                </p:oleObj>
              </mc:Choice>
              <mc:Fallback>
                <p:oleObj name="Equation" r:id="rId6" imgW="14094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270213"/>
                        <a:ext cx="3086100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17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364786"/>
              </p:ext>
            </p:extLst>
          </p:nvPr>
        </p:nvGraphicFramePr>
        <p:xfrm>
          <a:off x="3124200" y="5943600"/>
          <a:ext cx="23082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92" name="Equation" r:id="rId8" imgW="1054080" imgH="203040" progId="Equation.DSMT4">
                  <p:embed/>
                </p:oleObj>
              </mc:Choice>
              <mc:Fallback>
                <p:oleObj name="Equation" r:id="rId8" imgW="1054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943600"/>
                        <a:ext cx="230822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2" t="5352" r="8689" b="31446"/>
          <a:stretch/>
        </p:blipFill>
        <p:spPr>
          <a:xfrm>
            <a:off x="104335" y="2057400"/>
            <a:ext cx="4741416" cy="2735226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313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572000" y="3090204"/>
            <a:ext cx="1676400" cy="10668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Angle and Magnitude Conditions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848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Assuming that a multiplicative parameter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/>
              <a:t> is in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or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, the previous equation becomes</a:t>
            </a:r>
          </a:p>
          <a:p>
            <a:endParaRPr lang="en-US" sz="2800" dirty="0" smtClean="0"/>
          </a:p>
          <a:p>
            <a:endParaRPr lang="en-US" sz="2000" dirty="0" smtClean="0"/>
          </a:p>
          <a:p>
            <a:endParaRPr lang="en-US" sz="14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Therefore, the root locus contains all points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/>
              <a:t> for which this equation holds for some value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18</a:t>
            </a:r>
            <a:endParaRPr lang="en-US" dirty="0"/>
          </a:p>
        </p:txBody>
      </p:sp>
      <p:graphicFrame>
        <p:nvGraphicFramePr>
          <p:cNvPr id="842755" name="Object 3"/>
          <p:cNvGraphicFramePr>
            <a:graphicFrameLocks noChangeAspect="1"/>
          </p:cNvGraphicFramePr>
          <p:nvPr/>
        </p:nvGraphicFramePr>
        <p:xfrm>
          <a:off x="2133600" y="3200400"/>
          <a:ext cx="2032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06" name="Equation" r:id="rId4" imgW="927000" imgH="419040" progId="Equation.DSMT4">
                  <p:embed/>
                </p:oleObj>
              </mc:Choice>
              <mc:Fallback>
                <p:oleObj name="Equation" r:id="rId4" imgW="9270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00400"/>
                        <a:ext cx="2032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40" name="Object 4"/>
          <p:cNvGraphicFramePr>
            <a:graphicFrameLocks noChangeAspect="1"/>
          </p:cNvGraphicFramePr>
          <p:nvPr/>
        </p:nvGraphicFramePr>
        <p:xfrm>
          <a:off x="4191000" y="3200400"/>
          <a:ext cx="21145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07" name="Equation" r:id="rId6" imgW="965160" imgH="419040" progId="Equation.DSMT4">
                  <p:embed/>
                </p:oleObj>
              </mc:Choice>
              <mc:Fallback>
                <p:oleObj name="Equation" r:id="rId6" imgW="9651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200400"/>
                        <a:ext cx="21145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546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Angle and Magnitude Conditions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                    plotted in the complex plane: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This translates into two conditions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18</a:t>
            </a:r>
            <a:endParaRPr lang="en-US" dirty="0"/>
          </a:p>
        </p:txBody>
      </p:sp>
      <p:pic>
        <p:nvPicPr>
          <p:cNvPr id="84377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2236787"/>
            <a:ext cx="2335213" cy="16494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graphicFrame>
        <p:nvGraphicFramePr>
          <p:cNvPr id="843780" name="Object 4"/>
          <p:cNvGraphicFramePr>
            <a:graphicFrameLocks noChangeAspect="1"/>
          </p:cNvGraphicFramePr>
          <p:nvPr/>
        </p:nvGraphicFramePr>
        <p:xfrm>
          <a:off x="914400" y="1447800"/>
          <a:ext cx="16970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38" name="Equation" r:id="rId5" imgW="774360" imgH="419040" progId="Equation.DSMT4">
                  <p:embed/>
                </p:oleObj>
              </mc:Choice>
              <mc:Fallback>
                <p:oleObj name="Equation" r:id="rId5" imgW="7743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47800"/>
                        <a:ext cx="169703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37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866749"/>
              </p:ext>
            </p:extLst>
          </p:nvPr>
        </p:nvGraphicFramePr>
        <p:xfrm>
          <a:off x="673100" y="4787900"/>
          <a:ext cx="3365500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39" name="Equation" r:id="rId7" imgW="1536480" imgH="634680" progId="Equation.DSMT4">
                  <p:embed/>
                </p:oleObj>
              </mc:Choice>
              <mc:Fallback>
                <p:oleObj name="Equation" r:id="rId7" imgW="153648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4787900"/>
                        <a:ext cx="3365500" cy="138430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>
                        <a:solidFill>
                          <a:schemeClr val="bg1">
                            <a:lumMod val="10000"/>
                          </a:schemeClr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37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580973"/>
              </p:ext>
            </p:extLst>
          </p:nvPr>
        </p:nvGraphicFramePr>
        <p:xfrm>
          <a:off x="5883275" y="4876800"/>
          <a:ext cx="158432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40" name="Equation" r:id="rId9" imgW="723600" imgH="457200" progId="Equation.DSMT4">
                  <p:embed/>
                </p:oleObj>
              </mc:Choice>
              <mc:Fallback>
                <p:oleObj name="Equation" r:id="rId9" imgW="7236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3275" y="4876800"/>
                        <a:ext cx="1584325" cy="99695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>
                        <a:solidFill>
                          <a:schemeClr val="bg1">
                            <a:lumMod val="10000"/>
                          </a:schemeClr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986627" y="2236787"/>
            <a:ext cx="415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bg1">
                    <a:lumMod val="10000"/>
                  </a:schemeClr>
                </a:solidFill>
                <a:latin typeface="+mn-lt"/>
                <a:cs typeface="Times New Roman" pitchFamily="18" charset="0"/>
              </a:rPr>
              <a:t>Im</a:t>
            </a:r>
            <a:endParaRPr lang="en-US" sz="1600" dirty="0">
              <a:solidFill>
                <a:schemeClr val="bg1">
                  <a:lumMod val="1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15315" y="3064905"/>
            <a:ext cx="415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10000"/>
                  </a:schemeClr>
                </a:solidFill>
                <a:latin typeface="+mn-lt"/>
                <a:cs typeface="Times New Roman" pitchFamily="18" charset="0"/>
              </a:rPr>
              <a:t>Re</a:t>
            </a:r>
            <a:endParaRPr lang="en-US" sz="2800" dirty="0">
              <a:solidFill>
                <a:schemeClr val="bg1">
                  <a:lumMod val="1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291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DM_Theme (2)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DM Theme">
  <a:themeElements>
    <a:clrScheme name="UDM">
      <a:dk1>
        <a:srgbClr val="1E447C"/>
      </a:dk1>
      <a:lt1>
        <a:srgbClr val="F2F6FC"/>
      </a:lt1>
      <a:dk2>
        <a:srgbClr val="265397"/>
      </a:dk2>
      <a:lt2>
        <a:srgbClr val="98B7E5"/>
      </a:lt2>
      <a:accent1>
        <a:srgbClr val="C00000"/>
      </a:accent1>
      <a:accent2>
        <a:srgbClr val="6678F5"/>
      </a:accent2>
      <a:accent3>
        <a:srgbClr val="666666"/>
      </a:accent3>
      <a:accent4>
        <a:srgbClr val="B0B0B0"/>
      </a:accent4>
      <a:accent5>
        <a:srgbClr val="FFC993"/>
      </a:accent5>
      <a:accent6>
        <a:srgbClr val="5488D4"/>
      </a:accent6>
      <a:hlink>
        <a:srgbClr val="F47A00"/>
      </a:hlink>
      <a:folHlink>
        <a:srgbClr val="246C24"/>
      </a:folHlink>
    </a:clrScheme>
    <a:fontScheme name="UDM Theme">
      <a:majorFont>
        <a:latin typeface="Segoe UI Light"/>
        <a:ea typeface=""/>
        <a:cs typeface=""/>
      </a:majorFont>
      <a:minorFont>
        <a:latin typeface="Lao UI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UDM_Theme (2)</Template>
  <TotalTime>11241</TotalTime>
  <Words>516</Words>
  <Application>Microsoft Office PowerPoint</Application>
  <PresentationFormat>On-screen Show (4:3)</PresentationFormat>
  <Paragraphs>127</Paragraphs>
  <Slides>14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UDM_Theme (2)</vt:lpstr>
      <vt:lpstr>UDM Theme</vt:lpstr>
      <vt:lpstr>Equation</vt:lpstr>
      <vt:lpstr>Lecture 18: Root Locus Basics</vt:lpstr>
      <vt:lpstr>Design for Transient Response</vt:lpstr>
      <vt:lpstr>Root Locus Introduction</vt:lpstr>
      <vt:lpstr>Example</vt:lpstr>
      <vt:lpstr>Example (continued)</vt:lpstr>
      <vt:lpstr>Root Locus Introduction</vt:lpstr>
      <vt:lpstr>Angle and Magnitude Conditions</vt:lpstr>
      <vt:lpstr>Angle and Magnitude Conditions</vt:lpstr>
      <vt:lpstr>Angle and Magnitude Conditions</vt:lpstr>
      <vt:lpstr>Angle and Magnitude Conditions</vt:lpstr>
      <vt:lpstr>Angle and Magnitude Conditions</vt:lpstr>
      <vt:lpstr>Angle and Magnitude Conditions</vt:lpstr>
      <vt:lpstr>Rules for Drawing the Root Locus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Administratr</dc:creator>
  <cp:lastModifiedBy>exm</cp:lastModifiedBy>
  <cp:revision>183</cp:revision>
  <dcterms:created xsi:type="dcterms:W3CDTF">2012-12-20T22:15:23Z</dcterms:created>
  <dcterms:modified xsi:type="dcterms:W3CDTF">2015-10-04T19:06:47Z</dcterms:modified>
</cp:coreProperties>
</file>