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  <p:sldMasterId id="2147483666" r:id="rId2"/>
  </p:sldMasterIdLst>
  <p:notesMasterIdLst>
    <p:notesMasterId r:id="rId23"/>
  </p:notesMasterIdLst>
  <p:sldIdLst>
    <p:sldId id="521" r:id="rId3"/>
    <p:sldId id="522" r:id="rId4"/>
    <p:sldId id="523" r:id="rId5"/>
    <p:sldId id="524" r:id="rId6"/>
    <p:sldId id="525" r:id="rId7"/>
    <p:sldId id="526" r:id="rId8"/>
    <p:sldId id="527" r:id="rId9"/>
    <p:sldId id="528" r:id="rId10"/>
    <p:sldId id="529" r:id="rId11"/>
    <p:sldId id="510" r:id="rId12"/>
    <p:sldId id="511" r:id="rId13"/>
    <p:sldId id="512" r:id="rId14"/>
    <p:sldId id="513" r:id="rId15"/>
    <p:sldId id="514" r:id="rId16"/>
    <p:sldId id="515" r:id="rId17"/>
    <p:sldId id="516" r:id="rId18"/>
    <p:sldId id="517" r:id="rId19"/>
    <p:sldId id="518" r:id="rId20"/>
    <p:sldId id="519" r:id="rId21"/>
    <p:sldId id="520" r:id="rId2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31" autoAdjust="0"/>
  </p:normalViewPr>
  <p:slideViewPr>
    <p:cSldViewPr>
      <p:cViewPr>
        <p:scale>
          <a:sx n="94" d="100"/>
          <a:sy n="94" d="100"/>
        </p:scale>
        <p:origin x="-128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284E5-358B-45FF-92E7-5A18DBA78FF7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2E970-62A4-4A6F-A094-DBABC7DFC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A041A-1885-499C-8C68-E526315865D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A041A-1885-499C-8C68-E526315865D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A041A-1885-499C-8C68-E526315865D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21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7196D-115A-4C7A-8694-BACCD93D44B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283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21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83319-6342-420F-9508-2CFFC5E4876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3031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21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A610E-1F95-4610-B9E3-61AE0F7EAD2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5063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21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47433-AE07-496D-B5BC-617CA22F69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8874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21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FDA5F-A825-4FBE-AB40-3447855E3E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8332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21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ED277-949C-44F8-84A5-F8B25AEDBF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4535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4572000"/>
            <a:ext cx="480060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21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7196D-115A-4C7A-8694-BACCD93D44B3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4571999"/>
            <a:ext cx="3175367" cy="1981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21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21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16083C-4884-467E-8D69-935B6ABB9537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21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F6799-CD89-4287-BDF7-612361CA039F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  <a:latin typeface="Segoe UI Semibold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  <a:latin typeface="Segoe UI Semibold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21</a:t>
            </a:r>
            <a:endParaRPr lang="en-US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6C798-32FF-425B-A5DB-A6169486D20E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21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42959-C432-4CF8-BEF0-72DBC9196D4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6461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21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95C30-AB03-41B4-B8E9-945D52FD7417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21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28143-CC0A-40B1-A1A8-EBB8F354DBEF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D75D86-4BCD-4859-88D0-208050362386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21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21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A83319-6342-420F-9508-2CFFC5E48765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21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A610E-1F95-4610-B9E3-61AE0F7EAD2C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21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FDA5F-A825-4FBE-AB40-3447855E3E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83328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21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ED277-949C-44F8-84A5-F8B25AEDBF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4535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21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6083C-4884-467E-8D69-935B6ABB953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1846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21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F6799-CD89-4287-BDF7-612361CA039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366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21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6C798-32FF-425B-A5DB-A6169486D20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64648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21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95C30-AB03-41B4-B8E9-945D52FD741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1486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21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0D134-C9E9-4641-8972-6019D77C643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88478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21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28143-CC0A-40B1-A1A8-EBB8F354DBE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086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21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75D86-4BCD-4859-88D0-20805036238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4089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chemeClr val="tx1"/>
                </a:solidFill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21</a:t>
            </a:r>
            <a:endParaRPr lang="en-US" altLang="zh-CN" dirty="0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fld id="{330A8DF1-63B8-48CC-B6ED-5D385329489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20000"/>
                <a:lumOff val="80000"/>
              </a:schemeClr>
            </a:gs>
            <a:gs pos="52000">
              <a:schemeClr val="bg1">
                <a:shade val="100000"/>
                <a:satMod val="115000"/>
              </a:schemeClr>
            </a:gs>
            <a:gs pos="100000">
              <a:schemeClr val="bg2">
                <a:lumMod val="40000"/>
                <a:lumOff val="6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 Ligh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  <a:latin typeface="Segoe UI Light" pitchFamily="34" charset="0"/>
              </a:defRPr>
            </a:lvl1pPr>
          </a:lstStyle>
          <a:p>
            <a:pPr>
              <a:defRPr/>
            </a:pPr>
            <a:fld id="{330A8DF1-63B8-48CC-B6ED-5D3853294890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latin typeface="Lao UI" pitchFamily="34" charset="0"/>
                <a:cs typeface="Lao UI" pitchFamily="34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21</a:t>
            </a:r>
            <a:endParaRPr lang="en-US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latin typeface="Lao UI" pitchFamily="34" charset="0"/>
                <a:cs typeface="Lao UI" pitchFamily="34" charset="0"/>
              </a:defRPr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1"/>
          </a:solidFill>
          <a:effectLst/>
          <a:latin typeface="Segoe UI Light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19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/>
          <a:lstStyle/>
          <a:p>
            <a:r>
              <a:rPr lang="en-US" sz="3600" dirty="0" smtClean="0"/>
              <a:t>Lecture 21: Intro to Frequency Response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153400" cy="4525963"/>
          </a:xfrm>
        </p:spPr>
        <p:txBody>
          <a:bodyPr/>
          <a:lstStyle/>
          <a:p>
            <a:pPr marL="857250" indent="-514350">
              <a:buFont typeface="+mj-lt"/>
              <a:buAutoNum type="arabicPeriod"/>
            </a:pPr>
            <a:endParaRPr lang="en-US" dirty="0" smtClean="0"/>
          </a:p>
          <a:p>
            <a:pPr marL="857250" indent="-514350">
              <a:buFont typeface="+mj-lt"/>
              <a:buAutoNum type="arabicPeriod"/>
            </a:pPr>
            <a:r>
              <a:rPr lang="en-US" sz="2800" dirty="0"/>
              <a:t>Review of time response techniques</a:t>
            </a:r>
          </a:p>
          <a:p>
            <a:pPr marL="857250" indent="-514350">
              <a:buFont typeface="+mj-lt"/>
              <a:buAutoNum type="arabicPeriod"/>
            </a:pPr>
            <a:endParaRPr lang="en-US" sz="1400" dirty="0"/>
          </a:p>
          <a:p>
            <a:pPr marL="857250" indent="-514350">
              <a:buFont typeface="+mj-lt"/>
              <a:buAutoNum type="arabicPeriod"/>
            </a:pPr>
            <a:r>
              <a:rPr lang="en-US" sz="2800" dirty="0"/>
              <a:t>Intro to the concept of frequency response</a:t>
            </a:r>
          </a:p>
          <a:p>
            <a:pPr marL="857250" indent="-514350">
              <a:buFont typeface="+mj-lt"/>
              <a:buAutoNum type="arabicPeriod"/>
            </a:pPr>
            <a:endParaRPr lang="en-US" sz="1400" dirty="0"/>
          </a:p>
          <a:p>
            <a:pPr marL="857250" indent="-514350">
              <a:buFont typeface="+mj-lt"/>
              <a:buAutoNum type="arabicPeriod"/>
            </a:pPr>
            <a:r>
              <a:rPr lang="en-US" sz="2800" dirty="0"/>
              <a:t>Intro to Bode plots and their construction</a:t>
            </a:r>
          </a:p>
          <a:p>
            <a:pPr marL="857250" indent="-514350">
              <a:buFont typeface="+mj-lt"/>
              <a:buAutoNum type="arabicPeriod"/>
            </a:pPr>
            <a:endParaRPr lang="en-US" sz="16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5584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Plot a Bode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800600"/>
          </a:xfrm>
        </p:spPr>
        <p:txBody>
          <a:bodyPr/>
          <a:lstStyle/>
          <a:p>
            <a:r>
              <a:rPr lang="en-US" sz="2800" u="sng" dirty="0" smtClean="0"/>
              <a:t>Approach #1: Point by Point</a:t>
            </a:r>
          </a:p>
          <a:p>
            <a:pPr>
              <a:buNone/>
            </a:pPr>
            <a:r>
              <a:rPr lang="en-US" sz="2800" dirty="0" smtClean="0"/>
              <a:t>	Substitute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s=j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dirty="0" smtClean="0"/>
              <a:t> into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smtClean="0"/>
              <a:t>and calculate magnitude and phase for a series of different frequencies 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cs typeface="Times New Roman" pitchFamily="18" charset="0"/>
              </a:rPr>
              <a:t>where</a:t>
            </a:r>
          </a:p>
          <a:p>
            <a:pPr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21</a:t>
            </a:r>
            <a:endParaRPr lang="en-US" dirty="0"/>
          </a:p>
        </p:txBody>
      </p:sp>
      <p:graphicFrame>
        <p:nvGraphicFramePr>
          <p:cNvPr id="9123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690260"/>
              </p:ext>
            </p:extLst>
          </p:nvPr>
        </p:nvGraphicFramePr>
        <p:xfrm>
          <a:off x="2117908" y="3402012"/>
          <a:ext cx="4849812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500" name="Equation" r:id="rId3" imgW="1968480" imgH="253800" progId="Equation.DSMT4">
                  <p:embed/>
                </p:oleObj>
              </mc:Choice>
              <mc:Fallback>
                <p:oleObj name="Equation" r:id="rId3" imgW="1968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7908" y="3402012"/>
                        <a:ext cx="4849812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23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885143"/>
              </p:ext>
            </p:extLst>
          </p:nvPr>
        </p:nvGraphicFramePr>
        <p:xfrm>
          <a:off x="1989138" y="3957637"/>
          <a:ext cx="4098925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501" name="Equation" r:id="rId5" imgW="1523880" imgH="203040" progId="Equation.DSMT4">
                  <p:embed/>
                </p:oleObj>
              </mc:Choice>
              <mc:Fallback>
                <p:oleObj name="Equation" r:id="rId5" imgW="1523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9138" y="3957637"/>
                        <a:ext cx="4098925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2389" name="Object 5"/>
          <p:cNvGraphicFramePr>
            <a:graphicFrameLocks noChangeAspect="1"/>
          </p:cNvGraphicFramePr>
          <p:nvPr/>
        </p:nvGraphicFramePr>
        <p:xfrm>
          <a:off x="2090739" y="4744908"/>
          <a:ext cx="5681661" cy="685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502" name="Equation" r:id="rId7" imgW="2374560" imgH="291960" progId="Equation.DSMT4">
                  <p:embed/>
                </p:oleObj>
              </mc:Choice>
              <mc:Fallback>
                <p:oleObj name="Equation" r:id="rId7" imgW="237456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0739" y="4744908"/>
                        <a:ext cx="5681661" cy="6859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2390" name="Object 6"/>
          <p:cNvGraphicFramePr>
            <a:graphicFrameLocks noChangeAspect="1"/>
          </p:cNvGraphicFramePr>
          <p:nvPr/>
        </p:nvGraphicFramePr>
        <p:xfrm>
          <a:off x="1995305" y="5385967"/>
          <a:ext cx="4283075" cy="101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503" name="Equation" r:id="rId9" imgW="1892160" imgH="457200" progId="Equation.DSMT4">
                  <p:embed/>
                </p:oleObj>
              </mc:Choice>
              <mc:Fallback>
                <p:oleObj name="Equation" r:id="rId9" imgW="18921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305" y="5385967"/>
                        <a:ext cx="4283075" cy="101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0011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Plot a Bode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800600"/>
          </a:xfrm>
        </p:spPr>
        <p:txBody>
          <a:bodyPr/>
          <a:lstStyle/>
          <a:p>
            <a:r>
              <a:rPr lang="en-US" sz="2800" u="sng" dirty="0" smtClean="0"/>
              <a:t>Approach #2: Use asymptotic approximations</a:t>
            </a:r>
          </a:p>
          <a:p>
            <a:pPr>
              <a:buNone/>
            </a:pPr>
            <a:r>
              <a:rPr lang="en-US" sz="2800" dirty="0" smtClean="0"/>
              <a:t>	Plot straight-line approx of components, then add</a:t>
            </a:r>
          </a:p>
          <a:p>
            <a:pPr>
              <a:buNone/>
            </a:pPr>
            <a:endParaRPr lang="en-US" sz="600" dirty="0" smtClean="0"/>
          </a:p>
          <a:p>
            <a:pPr>
              <a:buNone/>
            </a:pPr>
            <a:r>
              <a:rPr lang="en-US" sz="2800" dirty="0" smtClean="0"/>
              <a:t>	Ex.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2800" dirty="0" smtClean="0"/>
              <a:t>	can add Bode plots because of mathematical props </a:t>
            </a:r>
          </a:p>
          <a:p>
            <a:pPr>
              <a:buNone/>
            </a:pPr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21</a:t>
            </a:r>
            <a:endParaRPr lang="en-US" dirty="0"/>
          </a:p>
        </p:txBody>
      </p:sp>
      <p:graphicFrame>
        <p:nvGraphicFramePr>
          <p:cNvPr id="915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1271642"/>
              </p:ext>
            </p:extLst>
          </p:nvPr>
        </p:nvGraphicFramePr>
        <p:xfrm>
          <a:off x="1524000" y="3000375"/>
          <a:ext cx="17018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566" name="Equation" r:id="rId3" imgW="850680" imgH="393480" progId="Equation.DSMT4">
                  <p:embed/>
                </p:oleObj>
              </mc:Choice>
              <mc:Fallback>
                <p:oleObj name="Equation" r:id="rId3" imgW="850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000375"/>
                        <a:ext cx="170180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54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0582741"/>
              </p:ext>
            </p:extLst>
          </p:nvPr>
        </p:nvGraphicFramePr>
        <p:xfrm>
          <a:off x="622300" y="4937125"/>
          <a:ext cx="58674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567" name="Equation" r:id="rId5" imgW="2933640" imgH="253800" progId="Equation.DSMT4">
                  <p:embed/>
                </p:oleObj>
              </mc:Choice>
              <mc:Fallback>
                <p:oleObj name="Equation" r:id="rId5" imgW="29336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4937125"/>
                        <a:ext cx="586740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54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7200703"/>
              </p:ext>
            </p:extLst>
          </p:nvPr>
        </p:nvGraphicFramePr>
        <p:xfrm>
          <a:off x="1371600" y="5486400"/>
          <a:ext cx="68580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568" name="Equation" r:id="rId7" imgW="3429000" imgH="279360" progId="Equation.DSMT4">
                  <p:embed/>
                </p:oleObj>
              </mc:Choice>
              <mc:Fallback>
                <p:oleObj name="Equation" r:id="rId7" imgW="34290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486400"/>
                        <a:ext cx="68580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546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2128722"/>
              </p:ext>
            </p:extLst>
          </p:nvPr>
        </p:nvGraphicFramePr>
        <p:xfrm>
          <a:off x="1168400" y="6181725"/>
          <a:ext cx="59436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569" name="Equation" r:id="rId9" imgW="2971800" imgH="228600" progId="Equation.DSMT4">
                  <p:embed/>
                </p:oleObj>
              </mc:Choice>
              <mc:Fallback>
                <p:oleObj name="Equation" r:id="rId9" imgW="2971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400" y="6181725"/>
                        <a:ext cx="594360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546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3036083"/>
              </p:ext>
            </p:extLst>
          </p:nvPr>
        </p:nvGraphicFramePr>
        <p:xfrm>
          <a:off x="3251200" y="2963862"/>
          <a:ext cx="2209800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570" name="Equation" r:id="rId11" imgW="1104840" imgH="431640" progId="Equation.DSMT4">
                  <p:embed/>
                </p:oleObj>
              </mc:Choice>
              <mc:Fallback>
                <p:oleObj name="Equation" r:id="rId11" imgW="11048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1200" y="2963862"/>
                        <a:ext cx="2209800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021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Plot a Bode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a library of components</a:t>
            </a:r>
          </a:p>
          <a:p>
            <a:r>
              <a:rPr lang="en-US" dirty="0" smtClean="0"/>
              <a:t>Constant gain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21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066800" y="2819400"/>
            <a:ext cx="5181600" cy="1600200"/>
            <a:chOff x="609600" y="2819400"/>
            <a:chExt cx="5029200" cy="2514600"/>
          </a:xfrm>
        </p:grpSpPr>
        <p:cxnSp>
          <p:nvCxnSpPr>
            <p:cNvPr id="7" name="Straight Connector 6"/>
            <p:cNvCxnSpPr/>
            <p:nvPr/>
          </p:nvCxnSpPr>
          <p:spPr>
            <a:xfrm rot="5400000">
              <a:off x="-114300" y="4076700"/>
              <a:ext cx="2514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609600" y="4191000"/>
              <a:ext cx="5029200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5943600" y="3733800"/>
            <a:ext cx="1295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000" dirty="0" smtClean="0">
                <a:latin typeface="+mn-lt"/>
              </a:rPr>
              <a:t>ω</a:t>
            </a:r>
            <a:r>
              <a:rPr lang="en-US" sz="2000" dirty="0" smtClean="0">
                <a:latin typeface="+mn-lt"/>
              </a:rPr>
              <a:t>(</a:t>
            </a:r>
            <a:r>
              <a:rPr lang="en-US" sz="2000" dirty="0" err="1" smtClean="0">
                <a:latin typeface="+mn-lt"/>
              </a:rPr>
              <a:t>rad</a:t>
            </a:r>
            <a:r>
              <a:rPr lang="en-US" sz="2000" dirty="0" smtClean="0">
                <a:latin typeface="+mn-lt"/>
              </a:rPr>
              <a:t>/sec)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2819400"/>
            <a:ext cx="8354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M(dB)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066800" y="4572000"/>
            <a:ext cx="5181600" cy="1600200"/>
            <a:chOff x="609600" y="2819400"/>
            <a:chExt cx="5029200" cy="2514600"/>
          </a:xfrm>
        </p:grpSpPr>
        <p:cxnSp>
          <p:nvCxnSpPr>
            <p:cNvPr id="18" name="Straight Connector 17"/>
            <p:cNvCxnSpPr/>
            <p:nvPr/>
          </p:nvCxnSpPr>
          <p:spPr>
            <a:xfrm rot="5400000">
              <a:off x="-114300" y="4076700"/>
              <a:ext cx="2514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0800000">
              <a:off x="609600" y="4191000"/>
              <a:ext cx="5029200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5943600" y="5467290"/>
            <a:ext cx="1295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000" dirty="0" smtClean="0">
                <a:latin typeface="+mn-lt"/>
              </a:rPr>
              <a:t>ω</a:t>
            </a:r>
            <a:r>
              <a:rPr lang="en-US" sz="2000" dirty="0" smtClean="0">
                <a:latin typeface="+mn-lt"/>
              </a:rPr>
              <a:t>(</a:t>
            </a:r>
            <a:r>
              <a:rPr lang="en-US" sz="2000" dirty="0" err="1" smtClean="0">
                <a:latin typeface="+mn-lt"/>
              </a:rPr>
              <a:t>rad</a:t>
            </a:r>
            <a:r>
              <a:rPr lang="en-US" sz="2000" dirty="0" smtClean="0">
                <a:latin typeface="+mn-lt"/>
              </a:rPr>
              <a:t>/sec)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3946" y="4495800"/>
            <a:ext cx="891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000" dirty="0" smtClean="0">
                <a:latin typeface="+mn-lt"/>
              </a:rPr>
              <a:t>φ</a:t>
            </a:r>
            <a:r>
              <a:rPr lang="en-US" sz="2000" dirty="0" smtClean="0">
                <a:latin typeface="+mn-lt"/>
              </a:rPr>
              <a:t>(deg)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8029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0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Plot a Bode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2.	Differentiator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21</a:t>
            </a:r>
            <a:endParaRPr lang="en-US" dirty="0"/>
          </a:p>
        </p:txBody>
      </p:sp>
      <p:grpSp>
        <p:nvGrpSpPr>
          <p:cNvPr id="11" name="Group 12"/>
          <p:cNvGrpSpPr/>
          <p:nvPr/>
        </p:nvGrpSpPr>
        <p:grpSpPr>
          <a:xfrm>
            <a:off x="1066800" y="2209800"/>
            <a:ext cx="5181600" cy="2057400"/>
            <a:chOff x="609600" y="2819400"/>
            <a:chExt cx="5029200" cy="2514600"/>
          </a:xfrm>
        </p:grpSpPr>
        <p:cxnSp>
          <p:nvCxnSpPr>
            <p:cNvPr id="7" name="Straight Connector 6"/>
            <p:cNvCxnSpPr/>
            <p:nvPr/>
          </p:nvCxnSpPr>
          <p:spPr>
            <a:xfrm rot="5400000">
              <a:off x="-114300" y="4076700"/>
              <a:ext cx="2514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609600" y="4191000"/>
              <a:ext cx="5029200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5943600" y="3352800"/>
            <a:ext cx="1295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000" dirty="0" smtClean="0">
                <a:latin typeface="+mn-lt"/>
              </a:rPr>
              <a:t>ω</a:t>
            </a:r>
            <a:r>
              <a:rPr lang="en-US" sz="2000" dirty="0" smtClean="0">
                <a:latin typeface="+mn-lt"/>
              </a:rPr>
              <a:t>(</a:t>
            </a:r>
            <a:r>
              <a:rPr lang="en-US" sz="2000" dirty="0" err="1" smtClean="0">
                <a:latin typeface="+mn-lt"/>
              </a:rPr>
              <a:t>rad</a:t>
            </a:r>
            <a:r>
              <a:rPr lang="en-US" sz="2000" dirty="0" smtClean="0">
                <a:latin typeface="+mn-lt"/>
              </a:rPr>
              <a:t>/sec)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2209800"/>
            <a:ext cx="8354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M(dB)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28610" y="5467290"/>
            <a:ext cx="1295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000" dirty="0" smtClean="0">
                <a:latin typeface="+mn-lt"/>
              </a:rPr>
              <a:t>ω</a:t>
            </a:r>
            <a:r>
              <a:rPr lang="en-US" sz="2000" dirty="0" smtClean="0">
                <a:latin typeface="+mn-lt"/>
              </a:rPr>
              <a:t>(</a:t>
            </a:r>
            <a:r>
              <a:rPr lang="en-US" sz="2000" dirty="0" err="1" smtClean="0">
                <a:latin typeface="+mn-lt"/>
              </a:rPr>
              <a:t>rad</a:t>
            </a:r>
            <a:r>
              <a:rPr lang="en-US" sz="2000" dirty="0" smtClean="0">
                <a:latin typeface="+mn-lt"/>
              </a:rPr>
              <a:t>/sec)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3947" y="4343400"/>
            <a:ext cx="891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000" dirty="0" smtClean="0">
                <a:latin typeface="+mn-lt"/>
              </a:rPr>
              <a:t>φ</a:t>
            </a:r>
            <a:r>
              <a:rPr lang="en-US" sz="2000" dirty="0" smtClean="0">
                <a:latin typeface="+mn-lt"/>
              </a:rPr>
              <a:t>(deg)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Group 12"/>
          <p:cNvGrpSpPr/>
          <p:nvPr/>
        </p:nvGrpSpPr>
        <p:grpSpPr>
          <a:xfrm>
            <a:off x="1066800" y="4343400"/>
            <a:ext cx="5181600" cy="2057400"/>
            <a:chOff x="609600" y="2819400"/>
            <a:chExt cx="5029200" cy="2514600"/>
          </a:xfrm>
        </p:grpSpPr>
        <p:cxnSp>
          <p:nvCxnSpPr>
            <p:cNvPr id="22" name="Straight Connector 21"/>
            <p:cNvCxnSpPr/>
            <p:nvPr/>
          </p:nvCxnSpPr>
          <p:spPr>
            <a:xfrm rot="5400000">
              <a:off x="-114300" y="4076700"/>
              <a:ext cx="2514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0800000">
              <a:off x="609600" y="4191000"/>
              <a:ext cx="5029200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13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139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Plot a Bode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3.	Integrator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/s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21</a:t>
            </a:r>
            <a:endParaRPr lang="en-US" dirty="0"/>
          </a:p>
        </p:txBody>
      </p:sp>
      <p:grpSp>
        <p:nvGrpSpPr>
          <p:cNvPr id="11" name="Group 12"/>
          <p:cNvGrpSpPr/>
          <p:nvPr/>
        </p:nvGrpSpPr>
        <p:grpSpPr>
          <a:xfrm>
            <a:off x="1066800" y="2209800"/>
            <a:ext cx="5181600" cy="2057400"/>
            <a:chOff x="609600" y="2819400"/>
            <a:chExt cx="5029200" cy="2514600"/>
          </a:xfrm>
        </p:grpSpPr>
        <p:cxnSp>
          <p:nvCxnSpPr>
            <p:cNvPr id="7" name="Straight Connector 6"/>
            <p:cNvCxnSpPr/>
            <p:nvPr/>
          </p:nvCxnSpPr>
          <p:spPr>
            <a:xfrm rot="5400000">
              <a:off x="-114300" y="4076700"/>
              <a:ext cx="2514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609600" y="4191000"/>
              <a:ext cx="5029200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5943600" y="3352800"/>
            <a:ext cx="1295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000" dirty="0" smtClean="0">
                <a:latin typeface="+mn-lt"/>
              </a:rPr>
              <a:t>ω</a:t>
            </a:r>
            <a:r>
              <a:rPr lang="en-US" sz="2000" dirty="0" smtClean="0">
                <a:latin typeface="+mn-lt"/>
              </a:rPr>
              <a:t>(</a:t>
            </a:r>
            <a:r>
              <a:rPr lang="en-US" sz="2000" dirty="0" err="1" smtClean="0">
                <a:latin typeface="+mn-lt"/>
              </a:rPr>
              <a:t>rad</a:t>
            </a:r>
            <a:r>
              <a:rPr lang="en-US" sz="2000" dirty="0" smtClean="0">
                <a:latin typeface="+mn-lt"/>
              </a:rPr>
              <a:t>/sec)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2209800"/>
            <a:ext cx="8354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M(dB)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28610" y="5467290"/>
            <a:ext cx="1295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000" dirty="0" smtClean="0">
                <a:latin typeface="+mn-lt"/>
              </a:rPr>
              <a:t>ω</a:t>
            </a:r>
            <a:r>
              <a:rPr lang="en-US" sz="2000" dirty="0" smtClean="0">
                <a:latin typeface="+mn-lt"/>
              </a:rPr>
              <a:t>(</a:t>
            </a:r>
            <a:r>
              <a:rPr lang="en-US" sz="2000" dirty="0" err="1" smtClean="0">
                <a:latin typeface="+mn-lt"/>
              </a:rPr>
              <a:t>rad</a:t>
            </a:r>
            <a:r>
              <a:rPr lang="en-US" sz="2000" dirty="0" smtClean="0">
                <a:latin typeface="+mn-lt"/>
              </a:rPr>
              <a:t>/sec)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3947" y="4343400"/>
            <a:ext cx="891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000" dirty="0" smtClean="0">
                <a:latin typeface="+mn-lt"/>
              </a:rPr>
              <a:t>φ</a:t>
            </a:r>
            <a:r>
              <a:rPr lang="en-US" sz="2000" dirty="0" smtClean="0">
                <a:latin typeface="+mn-lt"/>
              </a:rPr>
              <a:t>(deg)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Group 12"/>
          <p:cNvGrpSpPr/>
          <p:nvPr/>
        </p:nvGrpSpPr>
        <p:grpSpPr>
          <a:xfrm>
            <a:off x="1066800" y="4343400"/>
            <a:ext cx="5181600" cy="2057400"/>
            <a:chOff x="609600" y="2819400"/>
            <a:chExt cx="5029200" cy="2514600"/>
          </a:xfrm>
        </p:grpSpPr>
        <p:cxnSp>
          <p:nvCxnSpPr>
            <p:cNvPr id="22" name="Straight Connector 21"/>
            <p:cNvCxnSpPr/>
            <p:nvPr/>
          </p:nvCxnSpPr>
          <p:spPr>
            <a:xfrm rot="5400000">
              <a:off x="-114300" y="4076700"/>
              <a:ext cx="2514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0800000">
              <a:off x="609600" y="4191000"/>
              <a:ext cx="5029200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14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8906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Plot a Bode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4.	Simple zero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Ts+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21</a:t>
            </a:r>
            <a:endParaRPr lang="en-US" dirty="0"/>
          </a:p>
        </p:txBody>
      </p:sp>
      <p:grpSp>
        <p:nvGrpSpPr>
          <p:cNvPr id="11" name="Group 12"/>
          <p:cNvGrpSpPr/>
          <p:nvPr/>
        </p:nvGrpSpPr>
        <p:grpSpPr>
          <a:xfrm>
            <a:off x="1066800" y="2209800"/>
            <a:ext cx="5181600" cy="2057400"/>
            <a:chOff x="609600" y="2819400"/>
            <a:chExt cx="5029200" cy="2514600"/>
          </a:xfrm>
        </p:grpSpPr>
        <p:cxnSp>
          <p:nvCxnSpPr>
            <p:cNvPr id="7" name="Straight Connector 6"/>
            <p:cNvCxnSpPr/>
            <p:nvPr/>
          </p:nvCxnSpPr>
          <p:spPr>
            <a:xfrm rot="5400000">
              <a:off x="-114300" y="4076700"/>
              <a:ext cx="2514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609600" y="4191000"/>
              <a:ext cx="5029200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5943600" y="3352800"/>
            <a:ext cx="1295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000" dirty="0" smtClean="0">
                <a:latin typeface="+mn-lt"/>
              </a:rPr>
              <a:t>ω</a:t>
            </a:r>
            <a:r>
              <a:rPr lang="en-US" sz="2000" dirty="0" smtClean="0">
                <a:latin typeface="+mn-lt"/>
              </a:rPr>
              <a:t>(</a:t>
            </a:r>
            <a:r>
              <a:rPr lang="en-US" sz="2000" dirty="0" err="1" smtClean="0">
                <a:latin typeface="+mn-lt"/>
              </a:rPr>
              <a:t>rad</a:t>
            </a:r>
            <a:r>
              <a:rPr lang="en-US" sz="2000" dirty="0" smtClean="0">
                <a:latin typeface="+mn-lt"/>
              </a:rPr>
              <a:t>/sec)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2209800"/>
            <a:ext cx="8354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M(dB)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28610" y="5467290"/>
            <a:ext cx="1295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000" dirty="0" smtClean="0">
                <a:latin typeface="+mn-lt"/>
              </a:rPr>
              <a:t>ω</a:t>
            </a:r>
            <a:r>
              <a:rPr lang="en-US" sz="2000" dirty="0" smtClean="0">
                <a:latin typeface="+mn-lt"/>
              </a:rPr>
              <a:t>(</a:t>
            </a:r>
            <a:r>
              <a:rPr lang="en-US" sz="2000" dirty="0" err="1" smtClean="0">
                <a:latin typeface="+mn-lt"/>
              </a:rPr>
              <a:t>rad</a:t>
            </a:r>
            <a:r>
              <a:rPr lang="en-US" sz="2000" dirty="0" smtClean="0">
                <a:latin typeface="+mn-lt"/>
              </a:rPr>
              <a:t>/sec)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3947" y="4343400"/>
            <a:ext cx="891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000" dirty="0" smtClean="0">
                <a:latin typeface="+mn-lt"/>
              </a:rPr>
              <a:t>φ</a:t>
            </a:r>
            <a:r>
              <a:rPr lang="en-US" sz="2000" dirty="0" smtClean="0">
                <a:latin typeface="+mn-lt"/>
              </a:rPr>
              <a:t>(deg)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Group 12"/>
          <p:cNvGrpSpPr/>
          <p:nvPr/>
        </p:nvGrpSpPr>
        <p:grpSpPr>
          <a:xfrm>
            <a:off x="1066800" y="4343400"/>
            <a:ext cx="5181600" cy="2057400"/>
            <a:chOff x="609600" y="2819400"/>
            <a:chExt cx="5029200" cy="2514600"/>
          </a:xfrm>
        </p:grpSpPr>
        <p:cxnSp>
          <p:nvCxnSpPr>
            <p:cNvPr id="22" name="Straight Connector 21"/>
            <p:cNvCxnSpPr/>
            <p:nvPr/>
          </p:nvCxnSpPr>
          <p:spPr>
            <a:xfrm rot="5400000">
              <a:off x="-114300" y="4076700"/>
              <a:ext cx="2514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0800000">
              <a:off x="609600" y="4191000"/>
              <a:ext cx="5029200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15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796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Plot a Bode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5.	Simple pole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Ts+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en-US" dirty="0" smtClean="0">
                <a:cs typeface="Times New Roman" pitchFamily="18" charset="0"/>
              </a:rPr>
              <a:t>)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21</a:t>
            </a:r>
            <a:endParaRPr lang="en-US" dirty="0"/>
          </a:p>
        </p:txBody>
      </p:sp>
      <p:grpSp>
        <p:nvGrpSpPr>
          <p:cNvPr id="11" name="Group 12"/>
          <p:cNvGrpSpPr/>
          <p:nvPr/>
        </p:nvGrpSpPr>
        <p:grpSpPr>
          <a:xfrm>
            <a:off x="1066800" y="2209800"/>
            <a:ext cx="5181600" cy="2057400"/>
            <a:chOff x="609600" y="2819400"/>
            <a:chExt cx="5029200" cy="2514600"/>
          </a:xfrm>
        </p:grpSpPr>
        <p:cxnSp>
          <p:nvCxnSpPr>
            <p:cNvPr id="7" name="Straight Connector 6"/>
            <p:cNvCxnSpPr/>
            <p:nvPr/>
          </p:nvCxnSpPr>
          <p:spPr>
            <a:xfrm rot="5400000">
              <a:off x="-114300" y="4076700"/>
              <a:ext cx="2514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609600" y="4191000"/>
              <a:ext cx="5029200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5943600" y="3352800"/>
            <a:ext cx="1295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000" dirty="0" smtClean="0">
                <a:latin typeface="+mn-lt"/>
              </a:rPr>
              <a:t>ω</a:t>
            </a:r>
            <a:r>
              <a:rPr lang="en-US" sz="2000" dirty="0" smtClean="0">
                <a:latin typeface="+mn-lt"/>
              </a:rPr>
              <a:t>(</a:t>
            </a:r>
            <a:r>
              <a:rPr lang="en-US" sz="2000" dirty="0" err="1" smtClean="0">
                <a:latin typeface="+mn-lt"/>
              </a:rPr>
              <a:t>rad</a:t>
            </a:r>
            <a:r>
              <a:rPr lang="en-US" sz="2000" dirty="0" smtClean="0">
                <a:latin typeface="+mn-lt"/>
              </a:rPr>
              <a:t>/sec)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2209800"/>
            <a:ext cx="8354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M(dB)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28610" y="5467290"/>
            <a:ext cx="1295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000" dirty="0" smtClean="0">
                <a:latin typeface="+mn-lt"/>
              </a:rPr>
              <a:t>ω</a:t>
            </a:r>
            <a:r>
              <a:rPr lang="en-US" sz="2000" dirty="0" smtClean="0">
                <a:latin typeface="+mn-lt"/>
              </a:rPr>
              <a:t>(</a:t>
            </a:r>
            <a:r>
              <a:rPr lang="en-US" sz="2000" dirty="0" err="1" smtClean="0">
                <a:latin typeface="+mn-lt"/>
              </a:rPr>
              <a:t>rad</a:t>
            </a:r>
            <a:r>
              <a:rPr lang="en-US" sz="2000" dirty="0" smtClean="0">
                <a:latin typeface="+mn-lt"/>
              </a:rPr>
              <a:t>/sec)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3947" y="4343400"/>
            <a:ext cx="891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000" dirty="0" smtClean="0">
                <a:latin typeface="+mn-lt"/>
              </a:rPr>
              <a:t>φ</a:t>
            </a:r>
            <a:r>
              <a:rPr lang="en-US" sz="2000" dirty="0" smtClean="0">
                <a:latin typeface="+mn-lt"/>
              </a:rPr>
              <a:t>(deg)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Group 12"/>
          <p:cNvGrpSpPr/>
          <p:nvPr/>
        </p:nvGrpSpPr>
        <p:grpSpPr>
          <a:xfrm>
            <a:off x="1066800" y="4343400"/>
            <a:ext cx="5181600" cy="2057400"/>
            <a:chOff x="609600" y="2819400"/>
            <a:chExt cx="5029200" cy="2514600"/>
          </a:xfrm>
        </p:grpSpPr>
        <p:cxnSp>
          <p:nvCxnSpPr>
            <p:cNvPr id="22" name="Straight Connector 21"/>
            <p:cNvCxnSpPr/>
            <p:nvPr/>
          </p:nvCxnSpPr>
          <p:spPr>
            <a:xfrm rot="5400000">
              <a:off x="-114300" y="4076700"/>
              <a:ext cx="2514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0800000">
              <a:off x="609600" y="4191000"/>
              <a:ext cx="5029200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16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9026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Plot a Bode Diagram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4525963"/>
          </a:xfrm>
        </p:spPr>
        <p:txBody>
          <a:bodyPr>
            <a:normAutofit/>
          </a:bodyPr>
          <a:lstStyle/>
          <a:p>
            <a:r>
              <a:rPr lang="en-US" sz="2600" dirty="0" smtClean="0"/>
              <a:t>Will do complex poles and zeros later (2</a:t>
            </a:r>
            <a:r>
              <a:rPr lang="en-US" sz="2600" baseline="30000" dirty="0" smtClean="0"/>
              <a:t>nd</a:t>
            </a:r>
            <a:r>
              <a:rPr lang="en-US" sz="2600" dirty="0" smtClean="0"/>
              <a:t> order)</a:t>
            </a:r>
          </a:p>
          <a:p>
            <a:endParaRPr lang="en-US" sz="2400" dirty="0" smtClean="0"/>
          </a:p>
          <a:p>
            <a:r>
              <a:rPr lang="en-US" sz="2600" u="sng" dirty="0" smtClean="0"/>
              <a:t>Approach #2: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Put into Bode form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Sketch straight line approximations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Add graphs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Try to approximate curves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17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1813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u="sng" dirty="0" smtClean="0"/>
              <a:t>Example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7620000" cy="4800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Sketch Bode diagram for</a:t>
            </a:r>
          </a:p>
          <a:p>
            <a:pPr marL="914400" lvl="1" indent="-514350">
              <a:buFont typeface="+mj-lt"/>
              <a:buAutoNum type="arabicPeriod"/>
            </a:pPr>
            <a:endParaRPr lang="en-US" sz="2400" dirty="0" smtClean="0">
              <a:latin typeface="+mn-lt"/>
            </a:endParaRPr>
          </a:p>
          <a:p>
            <a:pPr marL="914400" lvl="1" indent="-514350">
              <a:buFont typeface="+mj-lt"/>
              <a:buAutoNum type="arabicPeriod"/>
            </a:pPr>
            <a:endParaRPr lang="en-US" sz="2400" dirty="0" smtClean="0">
              <a:latin typeface="+mn-lt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sz="2800" dirty="0" smtClean="0">
                <a:latin typeface="+mn-lt"/>
              </a:rPr>
              <a:t>Put into Bode form</a:t>
            </a:r>
          </a:p>
          <a:p>
            <a:pPr marL="914400" lvl="1" indent="-514350">
              <a:buFont typeface="+mj-lt"/>
              <a:buAutoNum type="arabicPeriod"/>
            </a:pPr>
            <a:endParaRPr lang="en-US" sz="2800" dirty="0" smtClean="0">
              <a:latin typeface="+mn-lt"/>
            </a:endParaRPr>
          </a:p>
          <a:p>
            <a:pPr marL="914400" lvl="1" indent="-514350">
              <a:buFont typeface="+mj-lt"/>
              <a:buAutoNum type="arabicPeriod"/>
            </a:pPr>
            <a:endParaRPr lang="en-US" sz="2800" dirty="0" smtClean="0">
              <a:latin typeface="+mn-lt"/>
            </a:endParaRPr>
          </a:p>
          <a:p>
            <a:pPr marL="914400" lvl="1" indent="-514350">
              <a:buFont typeface="+mj-lt"/>
              <a:buAutoNum type="arabicPeriod"/>
            </a:pPr>
            <a:endParaRPr lang="en-US" sz="2800" dirty="0" smtClean="0">
              <a:latin typeface="+mn-lt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sz="2800" dirty="0" smtClean="0">
                <a:latin typeface="+mn-lt"/>
              </a:rPr>
              <a:t>Sketch components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9164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4863659"/>
              </p:ext>
            </p:extLst>
          </p:nvPr>
        </p:nvGraphicFramePr>
        <p:xfrm>
          <a:off x="4927600" y="1514475"/>
          <a:ext cx="17018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546" name="Equation" r:id="rId3" imgW="850680" imgH="393480" progId="Equation.DSMT4">
                  <p:embed/>
                </p:oleObj>
              </mc:Choice>
              <mc:Fallback>
                <p:oleObj name="Equation" r:id="rId3" imgW="850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7600" y="1514475"/>
                        <a:ext cx="170180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64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1406386"/>
              </p:ext>
            </p:extLst>
          </p:nvPr>
        </p:nvGraphicFramePr>
        <p:xfrm>
          <a:off x="4572000" y="2894013"/>
          <a:ext cx="2489200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547" name="Equation" r:id="rId5" imgW="1244520" imgH="622080" progId="Equation.DSMT4">
                  <p:embed/>
                </p:oleObj>
              </mc:Choice>
              <mc:Fallback>
                <p:oleObj name="Equation" r:id="rId5" imgW="124452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894013"/>
                        <a:ext cx="2489200" cy="1220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64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3207622"/>
              </p:ext>
            </p:extLst>
          </p:nvPr>
        </p:nvGraphicFramePr>
        <p:xfrm>
          <a:off x="4784360" y="4572000"/>
          <a:ext cx="3048000" cy="154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548" name="Equation" r:id="rId7" imgW="1523880" imgH="787320" progId="Equation.DSMT4">
                  <p:embed/>
                </p:oleObj>
              </mc:Choice>
              <mc:Fallback>
                <p:oleObj name="Equation" r:id="rId7" imgW="152388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4360" y="4572000"/>
                        <a:ext cx="3048000" cy="154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752252" y="6076072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+mn-lt"/>
              </a:rPr>
              <a:t>a</a:t>
            </a:r>
            <a:endParaRPr lang="en-US" sz="3200" b="1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72200" y="6081077"/>
            <a:ext cx="4395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+mn-lt"/>
              </a:rPr>
              <a:t>b</a:t>
            </a:r>
            <a:endParaRPr lang="en-US" sz="3200" b="1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10400" y="6088166"/>
            <a:ext cx="381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+mn-lt"/>
              </a:rPr>
              <a:t>c</a:t>
            </a:r>
            <a:endParaRPr lang="en-US" sz="3200" b="1" dirty="0">
              <a:latin typeface="+mn-lt"/>
            </a:endParaRPr>
          </a:p>
        </p:txBody>
      </p:sp>
      <p:graphicFrame>
        <p:nvGraphicFramePr>
          <p:cNvPr id="91648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3815044"/>
              </p:ext>
            </p:extLst>
          </p:nvPr>
        </p:nvGraphicFramePr>
        <p:xfrm>
          <a:off x="7137400" y="2892425"/>
          <a:ext cx="1244600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549" name="Equation" r:id="rId9" imgW="622080" imgH="583920" progId="Equation.DSMT4">
                  <p:embed/>
                </p:oleObj>
              </mc:Choice>
              <mc:Fallback>
                <p:oleObj name="Equation" r:id="rId9" imgW="622080" imgH="583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7400" y="2892425"/>
                        <a:ext cx="1244600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853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u="sng" dirty="0" smtClean="0"/>
              <a:t>Example (continued)</a:t>
            </a:r>
            <a:endParaRPr lang="en-US" dirty="0"/>
          </a:p>
        </p:txBody>
      </p:sp>
      <p:grpSp>
        <p:nvGrpSpPr>
          <p:cNvPr id="7" name="Group 12"/>
          <p:cNvGrpSpPr/>
          <p:nvPr/>
        </p:nvGrpSpPr>
        <p:grpSpPr>
          <a:xfrm>
            <a:off x="392319" y="1371600"/>
            <a:ext cx="4103481" cy="2438400"/>
            <a:chOff x="609600" y="2819400"/>
            <a:chExt cx="5029200" cy="2514600"/>
          </a:xfrm>
        </p:grpSpPr>
        <p:cxnSp>
          <p:nvCxnSpPr>
            <p:cNvPr id="8" name="Straight Connector 7"/>
            <p:cNvCxnSpPr/>
            <p:nvPr/>
          </p:nvCxnSpPr>
          <p:spPr>
            <a:xfrm rot="5400000">
              <a:off x="-114300" y="4076700"/>
              <a:ext cx="2514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609600" y="4191000"/>
              <a:ext cx="5029200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0" y="1352490"/>
            <a:ext cx="8354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M(dB)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roup 12"/>
          <p:cNvGrpSpPr/>
          <p:nvPr/>
        </p:nvGrpSpPr>
        <p:grpSpPr>
          <a:xfrm>
            <a:off x="392319" y="4114800"/>
            <a:ext cx="4103481" cy="2438400"/>
            <a:chOff x="609600" y="2819400"/>
            <a:chExt cx="5029200" cy="2514600"/>
          </a:xfrm>
        </p:grpSpPr>
        <p:cxnSp>
          <p:nvCxnSpPr>
            <p:cNvPr id="15" name="Straight Connector 14"/>
            <p:cNvCxnSpPr/>
            <p:nvPr/>
          </p:nvCxnSpPr>
          <p:spPr>
            <a:xfrm rot="5400000">
              <a:off x="-114300" y="4076700"/>
              <a:ext cx="2514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609600" y="4191000"/>
              <a:ext cx="5029200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2"/>
          <p:cNvGrpSpPr/>
          <p:nvPr/>
        </p:nvGrpSpPr>
        <p:grpSpPr>
          <a:xfrm>
            <a:off x="4735719" y="1371600"/>
            <a:ext cx="4103481" cy="2438400"/>
            <a:chOff x="609600" y="2819400"/>
            <a:chExt cx="5029200" cy="2514600"/>
          </a:xfrm>
        </p:grpSpPr>
        <p:cxnSp>
          <p:nvCxnSpPr>
            <p:cNvPr id="18" name="Straight Connector 17"/>
            <p:cNvCxnSpPr/>
            <p:nvPr/>
          </p:nvCxnSpPr>
          <p:spPr>
            <a:xfrm rot="5400000">
              <a:off x="-114300" y="4076700"/>
              <a:ext cx="2514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0800000">
              <a:off x="609600" y="4191000"/>
              <a:ext cx="5029200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4289923" y="1371600"/>
            <a:ext cx="891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000" dirty="0" smtClean="0">
                <a:latin typeface="+mn-lt"/>
              </a:rPr>
              <a:t>φ</a:t>
            </a:r>
            <a:r>
              <a:rPr lang="en-US" sz="2000" dirty="0" smtClean="0">
                <a:latin typeface="+mn-lt"/>
              </a:rPr>
              <a:t>(deg)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" name="Group 12"/>
          <p:cNvGrpSpPr/>
          <p:nvPr/>
        </p:nvGrpSpPr>
        <p:grpSpPr>
          <a:xfrm>
            <a:off x="4724400" y="4099029"/>
            <a:ext cx="4103481" cy="2438400"/>
            <a:chOff x="609600" y="2819400"/>
            <a:chExt cx="5029200" cy="2514600"/>
          </a:xfrm>
        </p:grpSpPr>
        <p:cxnSp>
          <p:nvCxnSpPr>
            <p:cNvPr id="22" name="Straight Connector 21"/>
            <p:cNvCxnSpPr/>
            <p:nvPr/>
          </p:nvCxnSpPr>
          <p:spPr>
            <a:xfrm rot="5400000">
              <a:off x="-114300" y="4076700"/>
              <a:ext cx="2514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0800000">
              <a:off x="609600" y="4191000"/>
              <a:ext cx="5029200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0" y="3962400"/>
            <a:ext cx="8354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M(dB)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89923" y="3981510"/>
            <a:ext cx="891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000" dirty="0" smtClean="0">
                <a:latin typeface="+mn-lt"/>
              </a:rPr>
              <a:t>φ</a:t>
            </a:r>
            <a:r>
              <a:rPr lang="en-US" sz="2000" dirty="0" smtClean="0">
                <a:latin typeface="+mn-lt"/>
              </a:rPr>
              <a:t>(deg)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72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Response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77200" cy="5029199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Previously, we have determined the time response of linear systems to arbitrary inputs and initial conditions</a:t>
            </a:r>
          </a:p>
          <a:p>
            <a:r>
              <a:rPr lang="en-US" sz="2800" dirty="0" smtClean="0"/>
              <a:t>We have also studied the character of certain standard systems to certain simple inputs </a:t>
            </a:r>
          </a:p>
          <a:p>
            <a:endParaRPr lang="en-US" sz="2800" dirty="0" smtClean="0"/>
          </a:p>
          <a:p>
            <a:endParaRPr lang="en-US" sz="5800" dirty="0" smtClean="0"/>
          </a:p>
          <a:p>
            <a:endParaRPr lang="en-US" sz="2800" dirty="0" smtClean="0"/>
          </a:p>
          <a:p>
            <a:pPr marL="342900" lvl="1" indent="-342900">
              <a:buFont typeface="Arial" charset="0"/>
              <a:buChar char="•"/>
            </a:pPr>
            <a:r>
              <a:rPr lang="en-US" sz="2800" dirty="0" smtClean="0"/>
              <a:t>Used algebra and root locus to place dominant closed-loop poles to give desired time response </a:t>
            </a:r>
          </a:p>
          <a:p>
            <a:pPr marL="857250" lvl="2" indent="-457200">
              <a:buFont typeface="Times New Roman" pitchFamily="18" charset="0"/>
              <a:buChar char="−"/>
            </a:pP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, M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 smtClean="0"/>
              <a:t>, etc.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21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211513" y="4495800"/>
            <a:ext cx="1219200" cy="6096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SYSTEM</a:t>
            </a:r>
          </a:p>
        </p:txBody>
      </p:sp>
      <p:cxnSp>
        <p:nvCxnSpPr>
          <p:cNvPr id="13" name="Straight Arrow Connector 12"/>
          <p:cNvCxnSpPr>
            <a:endCxn id="12" idx="1"/>
          </p:cNvCxnSpPr>
          <p:nvPr/>
        </p:nvCxnSpPr>
        <p:spPr>
          <a:xfrm>
            <a:off x="2297113" y="4800600"/>
            <a:ext cx="914400" cy="1588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3"/>
          </p:cNvCxnSpPr>
          <p:nvPr/>
        </p:nvCxnSpPr>
        <p:spPr>
          <a:xfrm>
            <a:off x="4430713" y="4800600"/>
            <a:ext cx="990600" cy="1588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 flipV="1">
            <a:off x="1981200" y="4114800"/>
            <a:ext cx="990600" cy="533400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4876800" y="3581400"/>
            <a:ext cx="2133600" cy="1066800"/>
            <a:chOff x="4953000" y="2631440"/>
            <a:chExt cx="2910840" cy="1178560"/>
          </a:xfrm>
        </p:grpSpPr>
        <p:sp>
          <p:nvSpPr>
            <p:cNvPr id="17" name="Freeform 16"/>
            <p:cNvSpPr/>
            <p:nvPr/>
          </p:nvSpPr>
          <p:spPr>
            <a:xfrm>
              <a:off x="5638800" y="2631440"/>
              <a:ext cx="2225040" cy="1178560"/>
            </a:xfrm>
            <a:custGeom>
              <a:avLst/>
              <a:gdLst>
                <a:gd name="connsiteX0" fmla="*/ 0 w 2225040"/>
                <a:gd name="connsiteY0" fmla="*/ 1178560 h 1178560"/>
                <a:gd name="connsiteX1" fmla="*/ 304800 w 2225040"/>
                <a:gd name="connsiteY1" fmla="*/ 96520 h 1178560"/>
                <a:gd name="connsiteX2" fmla="*/ 746760 w 2225040"/>
                <a:gd name="connsiteY2" fmla="*/ 599440 h 1178560"/>
                <a:gd name="connsiteX3" fmla="*/ 1219200 w 2225040"/>
                <a:gd name="connsiteY3" fmla="*/ 370840 h 1178560"/>
                <a:gd name="connsiteX4" fmla="*/ 1630680 w 2225040"/>
                <a:gd name="connsiteY4" fmla="*/ 477520 h 1178560"/>
                <a:gd name="connsiteX5" fmla="*/ 1965960 w 2225040"/>
                <a:gd name="connsiteY5" fmla="*/ 416560 h 1178560"/>
                <a:gd name="connsiteX6" fmla="*/ 2225040 w 2225040"/>
                <a:gd name="connsiteY6" fmla="*/ 431800 h 1178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5040" h="1178560">
                  <a:moveTo>
                    <a:pt x="0" y="1178560"/>
                  </a:moveTo>
                  <a:cubicBezTo>
                    <a:pt x="90170" y="685800"/>
                    <a:pt x="180340" y="193040"/>
                    <a:pt x="304800" y="96520"/>
                  </a:cubicBezTo>
                  <a:cubicBezTo>
                    <a:pt x="429260" y="0"/>
                    <a:pt x="594360" y="553720"/>
                    <a:pt x="746760" y="599440"/>
                  </a:cubicBezTo>
                  <a:cubicBezTo>
                    <a:pt x="899160" y="645160"/>
                    <a:pt x="1071880" y="391160"/>
                    <a:pt x="1219200" y="370840"/>
                  </a:cubicBezTo>
                  <a:cubicBezTo>
                    <a:pt x="1366520" y="350520"/>
                    <a:pt x="1506220" y="469900"/>
                    <a:pt x="1630680" y="477520"/>
                  </a:cubicBezTo>
                  <a:cubicBezTo>
                    <a:pt x="1755140" y="485140"/>
                    <a:pt x="1866900" y="424180"/>
                    <a:pt x="1965960" y="416560"/>
                  </a:cubicBezTo>
                  <a:cubicBezTo>
                    <a:pt x="2065020" y="408940"/>
                    <a:pt x="2145030" y="420370"/>
                    <a:pt x="2225040" y="431800"/>
                  </a:cubicBezTo>
                </a:path>
              </a:pathLst>
            </a:cu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4953000" y="3810000"/>
              <a:ext cx="6858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807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Sketch Requirements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228600" y="2884262"/>
            <a:ext cx="4040188" cy="544738"/>
          </a:xfrm>
        </p:spPr>
        <p:txBody>
          <a:bodyPr/>
          <a:lstStyle/>
          <a:p>
            <a:r>
              <a:rPr lang="en-US" dirty="0" smtClean="0"/>
              <a:t>Magnitude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28600" y="3505200"/>
            <a:ext cx="4040188" cy="2620962"/>
          </a:xfrm>
        </p:spPr>
        <p:txBody>
          <a:bodyPr/>
          <a:lstStyle/>
          <a:p>
            <a:r>
              <a:rPr lang="en-US" dirty="0" smtClean="0"/>
              <a:t>Frequency where slope changes</a:t>
            </a:r>
          </a:p>
          <a:p>
            <a:r>
              <a:rPr lang="en-US" dirty="0" smtClean="0"/>
              <a:t>Slope of each line segment</a:t>
            </a:r>
          </a:p>
          <a:p>
            <a:r>
              <a:rPr lang="en-US" dirty="0" smtClean="0"/>
              <a:t>Magnitude of at least one frequency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416425" y="2819400"/>
            <a:ext cx="4041775" cy="639762"/>
          </a:xfrm>
        </p:spPr>
        <p:txBody>
          <a:bodyPr/>
          <a:lstStyle/>
          <a:p>
            <a:r>
              <a:rPr lang="en-US" dirty="0" smtClean="0"/>
              <a:t>Phase plot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416425" y="3505200"/>
            <a:ext cx="4041775" cy="26209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Frequency where slope changes</a:t>
            </a:r>
          </a:p>
          <a:p>
            <a:r>
              <a:rPr lang="en-US" dirty="0" smtClean="0"/>
              <a:t>Do not need to identify slopes, but magnitudes must be relative</a:t>
            </a:r>
          </a:p>
          <a:p>
            <a:r>
              <a:rPr lang="en-US" dirty="0" smtClean="0"/>
              <a:t>Limiting phase as frequency goes to zero and infinity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21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4297" y="1740694"/>
            <a:ext cx="745050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Make sure to include the following elements in your hand sketches of Bode diagrams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6C798-32FF-425B-A5DB-A6169486D20E}" type="slidenum">
              <a:rPr lang="zh-CN" altLang="en-US" smtClean="0"/>
              <a:pPr>
                <a:defRPr/>
              </a:pPr>
              <a:t>20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2459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Response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Advantage of pole-placement approach is that the time response can be affected directly, easiest for canonical systems</a:t>
            </a:r>
          </a:p>
          <a:p>
            <a:endParaRPr lang="en-US" sz="2800" dirty="0" smtClean="0"/>
          </a:p>
          <a:p>
            <a:r>
              <a:rPr lang="en-US" sz="2800" dirty="0" smtClean="0"/>
              <a:t>Disadvantage of the approach is that sometimes it is difficult to determine the effect of higher-order poles and of zeros, and how the system will respond to complex inputs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878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Response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Input sine waves of different frequencies and look at the output in steady state</a:t>
            </a:r>
          </a:p>
          <a:p>
            <a:r>
              <a:rPr lang="en-US" sz="2800" dirty="0" smtClean="0"/>
              <a:t>If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/>
              <a:t>is linear and stable, a sinusoidal input will generate in steady state a scaled and shifted sinusoidal output of the same frequency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21</a:t>
            </a:r>
            <a:endParaRPr lang="en-US" dirty="0"/>
          </a:p>
        </p:txBody>
      </p:sp>
      <p:graphicFrame>
        <p:nvGraphicFramePr>
          <p:cNvPr id="1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2145752"/>
              </p:ext>
            </p:extLst>
          </p:nvPr>
        </p:nvGraphicFramePr>
        <p:xfrm>
          <a:off x="1219200" y="4730415"/>
          <a:ext cx="1235075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74" name="Equation" r:id="rId3" imgW="520560" imgH="177480" progId="Equation.DSMT4">
                  <p:embed/>
                </p:oleObj>
              </mc:Choice>
              <mc:Fallback>
                <p:oleObj name="Equation" r:id="rId3" imgW="520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730415"/>
                        <a:ext cx="1235075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257155"/>
              </p:ext>
            </p:extLst>
          </p:nvPr>
        </p:nvGraphicFramePr>
        <p:xfrm>
          <a:off x="6248400" y="4630738"/>
          <a:ext cx="19272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75" name="Equation" r:id="rId5" imgW="812520" imgH="203040" progId="Equation.DSMT4">
                  <p:embed/>
                </p:oleObj>
              </mc:Choice>
              <mc:Fallback>
                <p:oleObj name="Equation" r:id="rId5" imgW="812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630738"/>
                        <a:ext cx="1927225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2761633" y="5465298"/>
            <a:ext cx="1219200" cy="6096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Arrow Connector 18"/>
          <p:cNvCxnSpPr>
            <a:endCxn id="18" idx="1"/>
          </p:cNvCxnSpPr>
          <p:nvPr/>
        </p:nvCxnSpPr>
        <p:spPr>
          <a:xfrm flipV="1">
            <a:off x="1703649" y="5770098"/>
            <a:ext cx="1057984" cy="1588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8" idx="3"/>
          </p:cNvCxnSpPr>
          <p:nvPr/>
        </p:nvCxnSpPr>
        <p:spPr>
          <a:xfrm>
            <a:off x="3980833" y="5770098"/>
            <a:ext cx="990600" cy="1588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04" t="25827" b="26764"/>
          <a:stretch/>
        </p:blipFill>
        <p:spPr>
          <a:xfrm>
            <a:off x="4679143" y="4176215"/>
            <a:ext cx="4178490" cy="221093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26" t="45058" r="54465" b="37090"/>
          <a:stretch/>
        </p:blipFill>
        <p:spPr>
          <a:xfrm>
            <a:off x="1703649" y="5105400"/>
            <a:ext cx="750626" cy="66469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8166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Response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29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Two primary quantities of interest that have implications for system performance are: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800" dirty="0" smtClean="0"/>
              <a:t>The scaling	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14400" lvl="1" indent="-514350">
              <a:buFont typeface="+mj-lt"/>
              <a:buAutoNum type="arabicPeriod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514350">
              <a:buFont typeface="+mj-lt"/>
              <a:buAutoNum type="arabicPeriod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sz="2800" dirty="0" smtClean="0">
                <a:cs typeface="Times New Roman" pitchFamily="18" charset="0"/>
              </a:rPr>
              <a:t>The phase shift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514350">
              <a:buFont typeface="+mj-lt"/>
              <a:buAutoNum type="arabicPeriod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514350">
              <a:buFont typeface="+mj-lt"/>
              <a:buAutoNum type="arabicPeriod"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2800" dirty="0" smtClean="0">
                <a:cs typeface="Times New Roman" pitchFamily="18" charset="0"/>
              </a:rPr>
              <a:t>Important for designing controllers, filters, choosing sensors, designing mechanical systems, etc.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21</a:t>
            </a:r>
            <a:endParaRPr lang="en-US" dirty="0"/>
          </a:p>
        </p:txBody>
      </p:sp>
      <p:graphicFrame>
        <p:nvGraphicFramePr>
          <p:cNvPr id="91136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9145811"/>
              </p:ext>
            </p:extLst>
          </p:nvPr>
        </p:nvGraphicFramePr>
        <p:xfrm>
          <a:off x="2209800" y="3124200"/>
          <a:ext cx="41433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18" name="Equation" r:id="rId3" imgW="177480" imgH="393480" progId="Equation.DSMT4">
                  <p:embed/>
                </p:oleObj>
              </mc:Choice>
              <mc:Fallback>
                <p:oleObj name="Equation" r:id="rId3" imgW="177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124200"/>
                        <a:ext cx="414338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36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5673534"/>
              </p:ext>
            </p:extLst>
          </p:nvPr>
        </p:nvGraphicFramePr>
        <p:xfrm>
          <a:off x="2286000" y="4872111"/>
          <a:ext cx="30162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19" name="Equation" r:id="rId5" imgW="126720" imgH="203040" progId="Equation.DSMT4">
                  <p:embed/>
                </p:oleObj>
              </mc:Choice>
              <mc:Fallback>
                <p:oleObj name="Equation" r:id="rId5" imgW="126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872111"/>
                        <a:ext cx="301625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3657600" y="2514600"/>
            <a:ext cx="4800600" cy="231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914400" marR="0" lvl="1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	magnitude of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s=j</a:t>
            </a:r>
            <a:r>
              <a:rPr kumimoji="0" lang="el-GR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ω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400050" marR="0" lvl="1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00050" marR="0" lvl="1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914400" marR="0" lvl="1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=	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angle of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s=j</a:t>
            </a:r>
            <a:r>
              <a:rPr kumimoji="0" lang="el-GR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ω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9113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4533158"/>
              </p:ext>
            </p:extLst>
          </p:nvPr>
        </p:nvGraphicFramePr>
        <p:xfrm>
          <a:off x="4114800" y="3276600"/>
          <a:ext cx="2168525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20" name="Equation" r:id="rId7" imgW="914400" imgH="253800" progId="Equation.DSMT4">
                  <p:embed/>
                </p:oleObj>
              </mc:Choice>
              <mc:Fallback>
                <p:oleObj name="Equation" r:id="rId7" imgW="9144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276600"/>
                        <a:ext cx="2168525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3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2053419"/>
              </p:ext>
            </p:extLst>
          </p:nvPr>
        </p:nvGraphicFramePr>
        <p:xfrm>
          <a:off x="4157663" y="4794104"/>
          <a:ext cx="2319337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21" name="Equation" r:id="rId9" imgW="977760" imgH="215640" progId="Equation.DSMT4">
                  <p:embed/>
                </p:oleObj>
              </mc:Choice>
              <mc:Fallback>
                <p:oleObj name="Equation" r:id="rId9" imgW="9777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7663" y="4794104"/>
                        <a:ext cx="2319337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372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Response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772400" cy="4525963"/>
          </a:xfrm>
        </p:spPr>
        <p:txBody>
          <a:bodyPr/>
          <a:lstStyle/>
          <a:p>
            <a:r>
              <a:rPr lang="en-US" sz="2800" dirty="0" smtClean="0"/>
              <a:t>Attenuation may be </a:t>
            </a:r>
          </a:p>
          <a:p>
            <a:pPr lvl="1"/>
            <a:r>
              <a:rPr lang="en-US" sz="2800" dirty="0" smtClean="0"/>
              <a:t>desired: noise, disturbances</a:t>
            </a:r>
          </a:p>
          <a:p>
            <a:pPr lvl="1"/>
            <a:r>
              <a:rPr lang="en-US" sz="2800" dirty="0" smtClean="0"/>
              <a:t>undesired: commanded reference input</a:t>
            </a:r>
          </a:p>
          <a:p>
            <a:pPr>
              <a:buNone/>
            </a:pPr>
            <a:endParaRPr lang="en-US" sz="1100" dirty="0" smtClean="0"/>
          </a:p>
          <a:p>
            <a:r>
              <a:rPr lang="en-US" sz="2800" dirty="0" smtClean="0"/>
              <a:t>Amplification can destabilize a system (resonance)</a:t>
            </a:r>
          </a:p>
          <a:p>
            <a:endParaRPr lang="en-US" sz="1100" dirty="0" smtClean="0"/>
          </a:p>
          <a:p>
            <a:r>
              <a:rPr lang="en-US" sz="2800" dirty="0" smtClean="0"/>
              <a:t>Phase lag means information is delayed, can hurt performance and also destabilize a system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8358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Response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Different ways to present this information:</a:t>
            </a:r>
          </a:p>
          <a:p>
            <a:pPr lvl="1"/>
            <a:r>
              <a:rPr lang="en-US" sz="2800" dirty="0" smtClean="0"/>
              <a:t>Bode diagram (two graphs)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sz="2400" dirty="0" smtClean="0"/>
              <a:t>magnitude vs. frequency 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sz="2400" dirty="0" smtClean="0"/>
              <a:t>phase vs. frequency</a:t>
            </a:r>
          </a:p>
          <a:p>
            <a:pPr marL="914400" lvl="1" indent="-457200"/>
            <a:r>
              <a:rPr lang="en-US" sz="2800" dirty="0" err="1" smtClean="0"/>
              <a:t>Nyquist</a:t>
            </a:r>
            <a:r>
              <a:rPr lang="en-US" sz="2800" dirty="0" smtClean="0"/>
              <a:t> plot</a:t>
            </a:r>
          </a:p>
          <a:p>
            <a:pPr marL="914400" lvl="1" indent="-457200">
              <a:buNone/>
            </a:pPr>
            <a:r>
              <a:rPr lang="en-US" sz="2800" dirty="0" smtClean="0"/>
              <a:t>	magnitude vs. phase (polar)</a:t>
            </a:r>
          </a:p>
          <a:p>
            <a:pPr marL="914400" lvl="1" indent="-457200"/>
            <a:r>
              <a:rPr lang="en-US" sz="2800" dirty="0" smtClean="0"/>
              <a:t>Nichols chart</a:t>
            </a:r>
          </a:p>
          <a:p>
            <a:pPr marL="914400" lvl="1" indent="-457200">
              <a:buNone/>
            </a:pPr>
            <a:r>
              <a:rPr lang="en-US" sz="2800" dirty="0" smtClean="0"/>
              <a:t>	magnitude vs. phase (rectangular)</a:t>
            </a:r>
            <a:endParaRPr lang="en-US" sz="4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971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dirty="0" smtClean="0"/>
              <a:t>Bode Diagram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3733800" cy="4525963"/>
          </a:xfrm>
        </p:spPr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Magnitude in decibels vs. frequency in rad/sec</a:t>
            </a:r>
          </a:p>
          <a:p>
            <a:endParaRPr lang="en-US" sz="2000" dirty="0" smtClean="0"/>
          </a:p>
          <a:p>
            <a:r>
              <a:rPr lang="en-US" sz="2800" dirty="0" smtClean="0"/>
              <a:t>Phase in degrees vs. frequency in </a:t>
            </a:r>
            <a:r>
              <a:rPr lang="en-US" sz="2800" dirty="0" err="1" smtClean="0"/>
              <a:t>rad</a:t>
            </a:r>
            <a:r>
              <a:rPr lang="en-US" sz="2800" dirty="0" smtClean="0"/>
              <a:t>/sec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777038" y="4048125"/>
            <a:ext cx="2366962" cy="3667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21</a:t>
            </a:r>
            <a:endParaRPr lang="en-US" dirty="0"/>
          </a:p>
        </p:txBody>
      </p:sp>
      <p:pic>
        <p:nvPicPr>
          <p:cNvPr id="6" name="Picture 5" descr="bodeexample.emf"/>
          <p:cNvPicPr>
            <a:picLocks noChangeAspect="1"/>
          </p:cNvPicPr>
          <p:nvPr/>
        </p:nvPicPr>
        <p:blipFill>
          <a:blip r:embed="rId3" cstate="print"/>
          <a:srcRect l="6535" t="11387" r="6535"/>
          <a:stretch>
            <a:fillRect/>
          </a:stretch>
        </p:blipFill>
        <p:spPr>
          <a:xfrm>
            <a:off x="3962400" y="1447800"/>
            <a:ext cx="5029200" cy="4191000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102945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dirty="0" smtClean="0"/>
              <a:t>Other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1371600"/>
            <a:ext cx="3733800" cy="4525963"/>
          </a:xfrm>
        </p:spPr>
        <p:txBody>
          <a:bodyPr/>
          <a:lstStyle/>
          <a:p>
            <a:endParaRPr lang="en-US" sz="2800" dirty="0" smtClean="0"/>
          </a:p>
          <a:p>
            <a:r>
              <a:rPr lang="en-US" sz="2800" dirty="0" err="1" smtClean="0"/>
              <a:t>Nyquist</a:t>
            </a:r>
            <a:r>
              <a:rPr lang="en-US" sz="2800" dirty="0" smtClean="0"/>
              <a:t> </a:t>
            </a:r>
            <a:r>
              <a:rPr lang="en-US" sz="2800" dirty="0"/>
              <a:t>p</a:t>
            </a:r>
            <a:r>
              <a:rPr lang="en-US" sz="2800" dirty="0" smtClean="0"/>
              <a:t>lot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Nichols chart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3634580"/>
            <a:ext cx="5059355" cy="290746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569593"/>
            <a:ext cx="5059355" cy="290746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4275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DM_Theme (2)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DM Theme">
  <a:themeElements>
    <a:clrScheme name="UDM">
      <a:dk1>
        <a:srgbClr val="1E447C"/>
      </a:dk1>
      <a:lt1>
        <a:srgbClr val="F2F6FC"/>
      </a:lt1>
      <a:dk2>
        <a:srgbClr val="265397"/>
      </a:dk2>
      <a:lt2>
        <a:srgbClr val="98B7E5"/>
      </a:lt2>
      <a:accent1>
        <a:srgbClr val="C00000"/>
      </a:accent1>
      <a:accent2>
        <a:srgbClr val="6678F5"/>
      </a:accent2>
      <a:accent3>
        <a:srgbClr val="666666"/>
      </a:accent3>
      <a:accent4>
        <a:srgbClr val="B0B0B0"/>
      </a:accent4>
      <a:accent5>
        <a:srgbClr val="FFC993"/>
      </a:accent5>
      <a:accent6>
        <a:srgbClr val="5488D4"/>
      </a:accent6>
      <a:hlink>
        <a:srgbClr val="F47A00"/>
      </a:hlink>
      <a:folHlink>
        <a:srgbClr val="246C24"/>
      </a:folHlink>
    </a:clrScheme>
    <a:fontScheme name="UDM Theme">
      <a:majorFont>
        <a:latin typeface="Segoe UI Light"/>
        <a:ea typeface=""/>
        <a:cs typeface=""/>
      </a:majorFont>
      <a:minorFont>
        <a:latin typeface="Lao UI"/>
        <a:ea typeface=""/>
        <a:cs typeface="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UDM_Theme (2)</Template>
  <TotalTime>11250</TotalTime>
  <Words>649</Words>
  <Application>Microsoft Office PowerPoint</Application>
  <PresentationFormat>On-screen Show (4:3)</PresentationFormat>
  <Paragraphs>185</Paragraphs>
  <Slides>20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UDM_Theme (2)</vt:lpstr>
      <vt:lpstr>UDM Theme</vt:lpstr>
      <vt:lpstr>Equation</vt:lpstr>
      <vt:lpstr>Lecture 21: Intro to Frequency Response</vt:lpstr>
      <vt:lpstr>Time Response Review</vt:lpstr>
      <vt:lpstr>Time Response Review</vt:lpstr>
      <vt:lpstr>Frequency Response Concept</vt:lpstr>
      <vt:lpstr>Frequency Response Concept</vt:lpstr>
      <vt:lpstr>Frequency Response Analysis</vt:lpstr>
      <vt:lpstr>Frequency Response Concept</vt:lpstr>
      <vt:lpstr>Bode Diagram Example</vt:lpstr>
      <vt:lpstr>Other Examples</vt:lpstr>
      <vt:lpstr>How to Plot a Bode Diagram</vt:lpstr>
      <vt:lpstr>How to Plot a Bode Diagram</vt:lpstr>
      <vt:lpstr>How to Plot a Bode Diagram</vt:lpstr>
      <vt:lpstr>How to Plot a Bode Diagram</vt:lpstr>
      <vt:lpstr>How to Plot a Bode Diagram</vt:lpstr>
      <vt:lpstr>How to Plot a Bode Diagram</vt:lpstr>
      <vt:lpstr>How to Plot a Bode Diagram</vt:lpstr>
      <vt:lpstr>How to Plot a Bode Diagram </vt:lpstr>
      <vt:lpstr>Example</vt:lpstr>
      <vt:lpstr>Example (continued)</vt:lpstr>
      <vt:lpstr>Sketch Requirements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Administratr</dc:creator>
  <cp:lastModifiedBy>exm</cp:lastModifiedBy>
  <cp:revision>201</cp:revision>
  <dcterms:created xsi:type="dcterms:W3CDTF">2012-12-20T22:15:23Z</dcterms:created>
  <dcterms:modified xsi:type="dcterms:W3CDTF">2015-10-04T19:07:24Z</dcterms:modified>
</cp:coreProperties>
</file>