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66" r:id="rId2"/>
  </p:sldMasterIdLst>
  <p:notesMasterIdLst>
    <p:notesMasterId r:id="rId15"/>
  </p:notesMasterIdLst>
  <p:sldIdLst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22" r:id="rId12"/>
    <p:sldId id="321" r:id="rId13"/>
    <p:sldId id="323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1" autoAdjust="0"/>
  </p:normalViewPr>
  <p:slideViewPr>
    <p:cSldViewPr>
      <p:cViewPr>
        <p:scale>
          <a:sx n="94" d="100"/>
          <a:sy n="94" d="100"/>
        </p:scale>
        <p:origin x="-128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284E5-358B-45FF-92E7-5A18DBA78FF7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2E970-62A4-4A6F-A094-DBABC7DFC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814">
              <a:buFontTx/>
              <a:buChar char="-"/>
              <a:defRPr/>
            </a:pPr>
            <a:r>
              <a:rPr lang="en-US" dirty="0" smtClean="0"/>
              <a:t>TRANSLATIONAL EXAMPLE (MULTI-BODY ¼ CAR SUSPENSION with damping) Ogata Figure 5-17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Mass spring</a:t>
            </a:r>
            <a:r>
              <a:rPr lang="en-US" baseline="0" dirty="0" smtClean="0"/>
              <a:t> damper systems are very common … useful because they are easy to visualize … will be useful even when we talk about circuits and motors 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what everything represents … model tire has having stiffness and damping even though it isn’t a spring or dashpot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choose coordinates and orientation, state assumptions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 defTabSz="931814">
              <a:buFontTx/>
              <a:buChar char="-"/>
              <a:defRPr/>
            </a:pPr>
            <a:r>
              <a:rPr lang="en-US" dirty="0" smtClean="0"/>
              <a:t>SHOW WORK HERE … DO ON BOARD. JUST LEAVE SPACE FOR STUDENTS HERE.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Draw free body diagrams</a:t>
            </a:r>
            <a:r>
              <a:rPr lang="en-US" baseline="0" dirty="0" smtClean="0"/>
              <a:t> </a:t>
            </a:r>
          </a:p>
          <a:p>
            <a:pPr>
              <a:buFontTx/>
              <a:buChar char="-"/>
            </a:pPr>
            <a:r>
              <a:rPr lang="en-US" dirty="0" smtClean="0"/>
              <a:t> Explain</a:t>
            </a:r>
            <a:r>
              <a:rPr lang="en-US" baseline="0" dirty="0" smtClean="0"/>
              <a:t> why gravity isn’t included</a:t>
            </a:r>
          </a:p>
          <a:p>
            <a:pPr>
              <a:buFontTx/>
              <a:buChar char="-"/>
            </a:pPr>
            <a:r>
              <a:rPr lang="en-US" baseline="0" dirty="0" smtClean="0"/>
              <a:t> Sum forces</a:t>
            </a:r>
          </a:p>
          <a:p>
            <a:pPr>
              <a:buFontTx/>
              <a:buChar char="-"/>
            </a:pPr>
            <a:r>
              <a:rPr lang="en-US" baseline="0" dirty="0" smtClean="0"/>
              <a:t> Double check (signs) … once you solve can get a better idea if this is reasonable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814">
              <a:buFontTx/>
              <a:buChar char="-"/>
              <a:defRPr/>
            </a:pPr>
            <a:r>
              <a:rPr lang="en-US" dirty="0" smtClean="0"/>
              <a:t>TRANSLATIONAL EXAMPLE (MULTI-BODY ¼ CAR SUSPENSION with damping) Ogata Figure 5-17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Mass spring</a:t>
            </a:r>
            <a:r>
              <a:rPr lang="en-US" baseline="0" dirty="0" smtClean="0"/>
              <a:t> damper systems are very common … useful because they are easy to visualize … will be useful even when we talk about circuits and motors 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what everything represents … model tire has having stiffness and damping even though it isn’t a spring or dashpot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choose coordinates and orientation, state assumptions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 defTabSz="931814">
              <a:buFontTx/>
              <a:buChar char="-"/>
              <a:defRPr/>
            </a:pPr>
            <a:r>
              <a:rPr lang="en-US" dirty="0" smtClean="0"/>
              <a:t>SHOW WORK HERE … DO ON BOARD. JUST LEAVE SPACE FOR STUDENTS HERE.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Draw free body diagrams</a:t>
            </a:r>
            <a:r>
              <a:rPr lang="en-US" baseline="0" dirty="0" smtClean="0"/>
              <a:t> </a:t>
            </a:r>
          </a:p>
          <a:p>
            <a:pPr>
              <a:buFontTx/>
              <a:buChar char="-"/>
            </a:pPr>
            <a:r>
              <a:rPr lang="en-US" dirty="0" smtClean="0"/>
              <a:t> Explain</a:t>
            </a:r>
            <a:r>
              <a:rPr lang="en-US" baseline="0" dirty="0" smtClean="0"/>
              <a:t> why gravity isn’t included</a:t>
            </a:r>
          </a:p>
          <a:p>
            <a:pPr>
              <a:buFontTx/>
              <a:buChar char="-"/>
            </a:pPr>
            <a:r>
              <a:rPr lang="en-US" baseline="0" dirty="0" smtClean="0"/>
              <a:t> Sum forces</a:t>
            </a:r>
          </a:p>
          <a:p>
            <a:pPr>
              <a:buFontTx/>
              <a:buChar char="-"/>
            </a:pPr>
            <a:r>
              <a:rPr lang="en-US" baseline="0" dirty="0" smtClean="0"/>
              <a:t> Double check (signs) … once you solve can get a better idea if this is reasonable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814">
              <a:buFontTx/>
              <a:buChar char="-"/>
              <a:defRPr/>
            </a:pPr>
            <a:r>
              <a:rPr lang="en-US" dirty="0" smtClean="0"/>
              <a:t>TRANSLATIONAL EXAMPLE (MULTI-BODY ¼ CAR SUSPENSION with damping) Ogata Figure 5-17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Mass spring</a:t>
            </a:r>
            <a:r>
              <a:rPr lang="en-US" baseline="0" dirty="0" smtClean="0"/>
              <a:t> damper systems are very common … useful because they are easy to visualize … will be useful even when we talk about circuits and motors 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what everything represents … model tire has having stiffness and damping even though it isn’t a spring or dashpot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choose coordinates and orientation, state assumptions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 defTabSz="931814">
              <a:buFontTx/>
              <a:buChar char="-"/>
              <a:defRPr/>
            </a:pPr>
            <a:r>
              <a:rPr lang="en-US" dirty="0" smtClean="0"/>
              <a:t>SHOW WORK HERE … DO ON BOARD. JUST LEAVE SPACE FOR STUDENTS HERE.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Draw free body diagrams</a:t>
            </a:r>
            <a:r>
              <a:rPr lang="en-US" baseline="0" dirty="0" smtClean="0"/>
              <a:t> </a:t>
            </a:r>
          </a:p>
          <a:p>
            <a:pPr>
              <a:buFontTx/>
              <a:buChar char="-"/>
            </a:pPr>
            <a:r>
              <a:rPr lang="en-US" dirty="0" smtClean="0"/>
              <a:t> Explain</a:t>
            </a:r>
            <a:r>
              <a:rPr lang="en-US" baseline="0" dirty="0" smtClean="0"/>
              <a:t> why gravity isn’t included</a:t>
            </a:r>
          </a:p>
          <a:p>
            <a:pPr>
              <a:buFontTx/>
              <a:buChar char="-"/>
            </a:pPr>
            <a:r>
              <a:rPr lang="en-US" baseline="0" dirty="0" smtClean="0"/>
              <a:t> Sum forces</a:t>
            </a:r>
          </a:p>
          <a:p>
            <a:pPr>
              <a:buFontTx/>
              <a:buChar char="-"/>
            </a:pPr>
            <a:r>
              <a:rPr lang="en-US" baseline="0" dirty="0" smtClean="0"/>
              <a:t> Double check (signs) … once you solve can get a better idea if this is reasonable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far</a:t>
            </a:r>
            <a:r>
              <a:rPr lang="en-US" baseline="0" dirty="0" smtClean="0"/>
              <a:t> we have been speaking about differential equation models and how to solve them with the Laplace transform … these diff </a:t>
            </a:r>
            <a:r>
              <a:rPr lang="en-US" baseline="0" dirty="0" err="1" smtClean="0"/>
              <a:t>eqs</a:t>
            </a:r>
            <a:r>
              <a:rPr lang="en-US" baseline="0" dirty="0" smtClean="0"/>
              <a:t> represent real physical systems and today we talk about that some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Things besides springs add stiffness and things besides dampers add damping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8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springs are really nonlinear, but for</a:t>
            </a:r>
            <a:r>
              <a:rPr lang="en-US" baseline="0" dirty="0" smtClean="0"/>
              <a:t> a small enough region, often a linear model is a good approximation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drive shaft … modulus of elasticity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9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46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97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85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7196D-115A-4C7A-8694-BACCD93D44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8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83319-6342-420F-9508-2CFFC5E487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03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A610E-1F95-4610-B9E3-61AE0F7EAD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5063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47433-AE07-496D-B5BC-617CA22F69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8874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4572000"/>
            <a:ext cx="480060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7196D-115A-4C7A-8694-BACCD93D44B3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4571999"/>
            <a:ext cx="3175367" cy="1981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6083C-4884-467E-8D69-935B6ABB953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F6799-CD89-4287-BDF7-612361CA039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6C798-32FF-425B-A5DB-A6169486D20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2959-C432-4CF8-BEF0-72DBC9196D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6461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95C30-AB03-41B4-B8E9-945D52FD741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8143-CC0A-40B1-A1A8-EBB8F354DBE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D75D86-4BCD-4859-88D0-208050362386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83319-6342-420F-9508-2CFFC5E4876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610E-1F95-4610-B9E3-61AE0F7EAD2C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6083C-4884-467E-8D69-935B6ABB95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1846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F6799-CD89-4287-BDF7-612361CA03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366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6C798-32FF-425B-A5DB-A6169486D2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464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95C30-AB03-41B4-B8E9-945D52FD74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486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0D134-C9E9-4641-8972-6019D77C64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847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8143-CC0A-40B1-A1A8-EBB8F354DB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86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75D86-4BCD-4859-88D0-2080503623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408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0000"/>
                <a:lumOff val="80000"/>
              </a:schemeClr>
            </a:gs>
            <a:gs pos="52000">
              <a:schemeClr val="bg1">
                <a:shade val="100000"/>
                <a:satMod val="115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 Ligh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  <a:latin typeface="Segoe UI Light" pitchFamily="34" charset="0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4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1"/>
          </a:solidFill>
          <a:effectLst/>
          <a:latin typeface="Segoe UI Light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wmf"/><Relationship Id="rId10" Type="http://schemas.openxmlformats.org/officeDocument/2006/relationships/image" Target="../media/image13.gi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7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jpeg"/><Relationship Id="rId11" Type="http://schemas.openxmlformats.org/officeDocument/2006/relationships/image" Target="../media/image19.wmf"/><Relationship Id="rId5" Type="http://schemas.openxmlformats.org/officeDocument/2006/relationships/image" Target="../media/image23.jpeg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22.png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1143000"/>
          </a:xfrm>
        </p:spPr>
        <p:txBody>
          <a:bodyPr/>
          <a:lstStyle/>
          <a:p>
            <a:r>
              <a:rPr lang="en-US" sz="4400" dirty="0" smtClean="0"/>
              <a:t>Lecture 4: </a:t>
            </a:r>
            <a:br>
              <a:rPr lang="en-US" sz="4400" dirty="0" smtClean="0"/>
            </a:br>
            <a:r>
              <a:rPr lang="en-US" sz="4400" dirty="0" smtClean="0"/>
              <a:t>Modeling Mechanical Systems </a:t>
            </a:r>
            <a:r>
              <a:rPr lang="en-US" sz="5400" dirty="0" smtClean="0"/>
              <a:t> 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7848600" cy="4800600"/>
          </a:xfrm>
        </p:spPr>
        <p:txBody>
          <a:bodyPr>
            <a:normAutofit/>
          </a:bodyPr>
          <a:lstStyle/>
          <a:p>
            <a:endParaRPr lang="en-US" sz="1100" dirty="0" smtClean="0"/>
          </a:p>
          <a:p>
            <a:pPr indent="0" algn="ctr">
              <a:buNone/>
            </a:pPr>
            <a:r>
              <a:rPr lang="en-US" sz="2800" dirty="0" smtClean="0"/>
              <a:t>determine the differential equations that model the behavior of a mechanical system</a:t>
            </a:r>
          </a:p>
          <a:p>
            <a:pPr indent="0">
              <a:buNone/>
            </a:pPr>
            <a:endParaRPr lang="en-US" sz="2800" dirty="0" smtClean="0"/>
          </a:p>
          <a:p>
            <a:pPr marL="857250" indent="-514350">
              <a:buFont typeface="+mj-lt"/>
              <a:buAutoNum type="arabicPeriod"/>
            </a:pPr>
            <a:r>
              <a:rPr lang="en-US" sz="2800" dirty="0" smtClean="0"/>
              <a:t>Elements making up a mechanical system</a:t>
            </a:r>
          </a:p>
          <a:p>
            <a:pPr marL="857250" indent="-514350">
              <a:buFont typeface="+mj-lt"/>
              <a:buAutoNum type="arabicPeriod"/>
            </a:pPr>
            <a:r>
              <a:rPr lang="en-US" sz="2800" dirty="0" smtClean="0"/>
              <a:t>Modeling examples</a:t>
            </a:r>
          </a:p>
          <a:p>
            <a:pPr marL="1154430" lvl="1" indent="-514350"/>
            <a:r>
              <a:rPr lang="en-US" sz="2600" dirty="0" smtClean="0"/>
              <a:t>Translational examples</a:t>
            </a:r>
          </a:p>
          <a:p>
            <a:pPr marL="1154430" lvl="1" indent="-514350"/>
            <a:r>
              <a:rPr lang="en-US" sz="2600" dirty="0" smtClean="0"/>
              <a:t>Rotational examples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pic>
        <p:nvPicPr>
          <p:cNvPr id="4" name="Picture 3" descr="suspension.gif"/>
          <p:cNvPicPr>
            <a:picLocks noChangeAspect="1"/>
          </p:cNvPicPr>
          <p:nvPr/>
        </p:nvPicPr>
        <p:blipFill>
          <a:blip r:embed="rId3" cstate="print"/>
          <a:srcRect l="28431" t="6667" r="16928" b="16667"/>
          <a:stretch>
            <a:fillRect/>
          </a:stretch>
        </p:blipFill>
        <p:spPr>
          <a:xfrm>
            <a:off x="381000" y="1524000"/>
            <a:ext cx="2392017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73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pic>
        <p:nvPicPr>
          <p:cNvPr id="6" name="Picture 5" descr="pedal.gif"/>
          <p:cNvPicPr>
            <a:picLocks noChangeAspect="1"/>
          </p:cNvPicPr>
          <p:nvPr/>
        </p:nvPicPr>
        <p:blipFill>
          <a:blip r:embed="rId3" cstate="print"/>
          <a:srcRect l="4545" t="29085" r="10606" b="17320"/>
          <a:stretch>
            <a:fillRect/>
          </a:stretch>
        </p:blipFill>
        <p:spPr>
          <a:xfrm>
            <a:off x="304800" y="2057400"/>
            <a:ext cx="4945566" cy="24139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1166" y="4724400"/>
            <a:ext cx="502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→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assume linear spring, light rod</a:t>
            </a:r>
            <a:endParaRPr lang="en-US" sz="2000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166" y="5048310"/>
            <a:ext cx="502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→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assume in static equilibrium at </a:t>
            </a:r>
            <a:r>
              <a:rPr lang="el-GR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θ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 = 0 </a:t>
            </a:r>
            <a:endParaRPr lang="en-US" sz="2000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166" y="5410200"/>
            <a:ext cx="502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→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assume small deflection</a:t>
            </a:r>
            <a:endParaRPr lang="en-US" sz="2000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5929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 (continued)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3371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/>
          <a:lstStyle/>
          <a:p>
            <a:r>
              <a:rPr lang="en-US" dirty="0" smtClean="0"/>
              <a:t>Modeling Mechanical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74837"/>
            <a:ext cx="4114800" cy="4525963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2800" dirty="0" smtClean="0"/>
              <a:t>Mechanical systems consist of three basic types of elements</a:t>
            </a:r>
          </a:p>
          <a:p>
            <a:pPr marL="857250" indent="-514350">
              <a:buFont typeface="+mj-lt"/>
              <a:buAutoNum type="arabicPeriod"/>
            </a:pPr>
            <a:r>
              <a:rPr lang="en-US" sz="2800" dirty="0" smtClean="0"/>
              <a:t>Inertia elements</a:t>
            </a:r>
          </a:p>
          <a:p>
            <a:pPr marL="857250" indent="-514350">
              <a:buFont typeface="+mj-lt"/>
              <a:buAutoNum type="arabicPeriod"/>
            </a:pPr>
            <a:r>
              <a:rPr lang="en-US" sz="2800" dirty="0" smtClean="0"/>
              <a:t>Spring elements</a:t>
            </a:r>
          </a:p>
          <a:p>
            <a:pPr marL="857250" indent="-514350">
              <a:buFont typeface="+mj-lt"/>
              <a:buAutoNum type="arabicPeriod"/>
            </a:pPr>
            <a:r>
              <a:rPr lang="en-US" sz="2800" dirty="0" smtClean="0"/>
              <a:t>Damper elements 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4</a:t>
            </a:r>
            <a:endParaRPr lang="en-US" dirty="0"/>
          </a:p>
        </p:txBody>
      </p:sp>
      <p:pic>
        <p:nvPicPr>
          <p:cNvPr id="7" name="Picture 6" descr="mass_spring_damper3.gif"/>
          <p:cNvPicPr>
            <a:picLocks noChangeAspect="1"/>
          </p:cNvPicPr>
          <p:nvPr/>
        </p:nvPicPr>
        <p:blipFill>
          <a:blip r:embed="rId3" cstate="print"/>
          <a:srcRect l="6933" t="8403" r="2941" b="43277"/>
          <a:stretch>
            <a:fillRect/>
          </a:stretch>
        </p:blipFill>
        <p:spPr>
          <a:xfrm>
            <a:off x="4038600" y="5029200"/>
            <a:ext cx="4306957" cy="1524000"/>
          </a:xfrm>
          <a:prstGeom prst="rect">
            <a:avLst/>
          </a:prstGeom>
        </p:spPr>
      </p:pic>
      <p:pic>
        <p:nvPicPr>
          <p:cNvPr id="8" name="Picture 7" descr="mass_spring_damper4.gif"/>
          <p:cNvPicPr>
            <a:picLocks noChangeAspect="1"/>
          </p:cNvPicPr>
          <p:nvPr/>
        </p:nvPicPr>
        <p:blipFill>
          <a:blip r:embed="rId4" cstate="print"/>
          <a:srcRect l="6111" t="12963" r="26667" b="38889"/>
          <a:stretch>
            <a:fillRect/>
          </a:stretch>
        </p:blipFill>
        <p:spPr>
          <a:xfrm>
            <a:off x="4343400" y="2819400"/>
            <a:ext cx="3352800" cy="158496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Inertia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Examples: mass, moment of inertia</a:t>
            </a:r>
          </a:p>
          <a:p>
            <a:r>
              <a:rPr lang="en-US" sz="2800" dirty="0" smtClean="0"/>
              <a:t>Each inertia element with independent motion needs its own differential equation (Newton’s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Law, Euler’s 2</a:t>
            </a:r>
            <a:r>
              <a:rPr lang="en-US" sz="2800" baseline="30000" dirty="0" smtClean="0"/>
              <a:t>nd </a:t>
            </a:r>
            <a:r>
              <a:rPr lang="en-US" sz="2800" dirty="0" smtClean="0"/>
              <a:t>law)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Inertia elements store kinetic energy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4</a:t>
            </a:r>
            <a:endParaRPr lang="en-US" dirty="0"/>
          </a:p>
        </p:txBody>
      </p:sp>
      <p:graphicFrame>
        <p:nvGraphicFramePr>
          <p:cNvPr id="114690" name="Object 2"/>
          <p:cNvGraphicFramePr>
            <a:graphicFrameLocks noChangeAspect="1"/>
          </p:cNvGraphicFramePr>
          <p:nvPr/>
        </p:nvGraphicFramePr>
        <p:xfrm>
          <a:off x="1484313" y="3627438"/>
          <a:ext cx="219868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65" name="Equation" r:id="rId4" imgW="685800" imgH="253800" progId="Equation.DSMT4">
                  <p:embed/>
                </p:oleObj>
              </mc:Choice>
              <mc:Fallback>
                <p:oleObj name="Equation" r:id="rId4" imgW="68580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3" y="3627438"/>
                        <a:ext cx="2198687" cy="792162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1" name="Object 3"/>
          <p:cNvGraphicFramePr>
            <a:graphicFrameLocks noChangeAspect="1"/>
          </p:cNvGraphicFramePr>
          <p:nvPr/>
        </p:nvGraphicFramePr>
        <p:xfrm>
          <a:off x="4421187" y="3627438"/>
          <a:ext cx="2360613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66" name="Equation" r:id="rId6" imgW="736560" imgH="253800" progId="Equation.DSMT4">
                  <p:embed/>
                </p:oleObj>
              </mc:Choice>
              <mc:Fallback>
                <p:oleObj name="Equation" r:id="rId6" imgW="73656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7" y="3627438"/>
                        <a:ext cx="2360613" cy="792162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3" name="Object 5"/>
          <p:cNvGraphicFramePr>
            <a:graphicFrameLocks noChangeAspect="1"/>
          </p:cNvGraphicFramePr>
          <p:nvPr/>
        </p:nvGraphicFramePr>
        <p:xfrm>
          <a:off x="1228725" y="5138737"/>
          <a:ext cx="578167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67" name="Equation" r:id="rId8" imgW="1803240" imgH="393480" progId="Equation.DSMT4">
                  <p:embed/>
                </p:oleObj>
              </mc:Choice>
              <mc:Fallback>
                <p:oleObj name="Equation" r:id="rId8" imgW="180324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5138737"/>
                        <a:ext cx="5781675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Force (torque) is generated to resist deflection</a:t>
            </a:r>
          </a:p>
          <a:p>
            <a:r>
              <a:rPr lang="en-US" sz="3200" dirty="0" smtClean="0"/>
              <a:t>Examples: translational and rotational springs, even a steel rod has stiffness</a:t>
            </a:r>
          </a:p>
          <a:p>
            <a:r>
              <a:rPr lang="en-US" sz="3200" dirty="0" smtClean="0"/>
              <a:t>Spring elements store potential energy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4</a:t>
            </a:r>
            <a:endParaRPr lang="en-US" dirty="0"/>
          </a:p>
        </p:txBody>
      </p:sp>
      <p:graphicFrame>
        <p:nvGraphicFramePr>
          <p:cNvPr id="115716" name="Object 4"/>
          <p:cNvGraphicFramePr>
            <a:graphicFrameLocks noChangeAspect="1"/>
          </p:cNvGraphicFramePr>
          <p:nvPr/>
        </p:nvGraphicFramePr>
        <p:xfrm>
          <a:off x="1371600" y="4419600"/>
          <a:ext cx="549592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9" name="Equation" r:id="rId4" imgW="1714320" imgH="393480" progId="Equation.DSMT4">
                  <p:embed/>
                </p:oleObj>
              </mc:Choice>
              <mc:Fallback>
                <p:oleObj name="Equation" r:id="rId4" imgW="17143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419600"/>
                        <a:ext cx="5495925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6200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 a linear translational spring: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For a linear </a:t>
            </a:r>
            <a:r>
              <a:rPr lang="en-US" sz="2800" dirty="0" err="1" smtClean="0"/>
              <a:t>torsional</a:t>
            </a:r>
            <a:r>
              <a:rPr lang="en-US" sz="2800" dirty="0" smtClean="0"/>
              <a:t> spring: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4</a:t>
            </a:r>
            <a:endParaRPr lang="en-US" dirty="0"/>
          </a:p>
        </p:txBody>
      </p:sp>
      <p:graphicFrame>
        <p:nvGraphicFramePr>
          <p:cNvPr id="115715" name="Object 3"/>
          <p:cNvGraphicFramePr>
            <a:graphicFrameLocks noChangeAspect="1"/>
          </p:cNvGraphicFramePr>
          <p:nvPr/>
        </p:nvGraphicFramePr>
        <p:xfrm>
          <a:off x="5181600" y="4648200"/>
          <a:ext cx="265747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88" name="Equation" r:id="rId4" imgW="876240" imgH="228600" progId="Equation.DSMT4">
                  <p:embed/>
                </p:oleObj>
              </mc:Choice>
              <mc:Fallback>
                <p:oleObj name="Equation" r:id="rId4" imgW="87624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648200"/>
                        <a:ext cx="2657475" cy="674688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5715000" y="1584016"/>
          <a:ext cx="269557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89" name="Equation" r:id="rId6" imgW="888840" imgH="228600" progId="Equation.DSMT4">
                  <p:embed/>
                </p:oleObj>
              </mc:Choice>
              <mc:Fallback>
                <p:oleObj name="Equation" r:id="rId6" imgW="88884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584016"/>
                        <a:ext cx="2695575" cy="674688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 descr="spring force.jpg"/>
          <p:cNvPicPr>
            <a:picLocks noChangeAspect="1"/>
          </p:cNvPicPr>
          <p:nvPr/>
        </p:nvPicPr>
        <p:blipFill>
          <a:blip r:embed="rId8" cstate="print"/>
          <a:srcRect l="14815" t="6250" r="22222" b="20833"/>
          <a:stretch>
            <a:fillRect/>
          </a:stretch>
        </p:blipFill>
        <p:spPr>
          <a:xfrm>
            <a:off x="5791200" y="2362200"/>
            <a:ext cx="1981200" cy="203947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16" name="Picture 15" descr="rot_spring.gif"/>
          <p:cNvPicPr>
            <a:picLocks noChangeAspect="1"/>
          </p:cNvPicPr>
          <p:nvPr/>
        </p:nvPicPr>
        <p:blipFill>
          <a:blip r:embed="rId9" cstate="print"/>
          <a:srcRect l="25758" t="31699" r="24747" b="26265"/>
          <a:stretch>
            <a:fillRect/>
          </a:stretch>
        </p:blipFill>
        <p:spPr>
          <a:xfrm>
            <a:off x="2590800" y="5181600"/>
            <a:ext cx="2895600" cy="1900336"/>
          </a:xfrm>
          <a:prstGeom prst="rect">
            <a:avLst/>
          </a:prstGeom>
        </p:spPr>
      </p:pic>
      <p:pic>
        <p:nvPicPr>
          <p:cNvPr id="17" name="Picture 16" descr="spring.gif"/>
          <p:cNvPicPr>
            <a:picLocks noChangeAspect="1"/>
          </p:cNvPicPr>
          <p:nvPr/>
        </p:nvPicPr>
        <p:blipFill>
          <a:blip r:embed="rId10" cstate="print"/>
          <a:srcRect l="4545" t="22549" r="14647" b="27778"/>
          <a:stretch>
            <a:fillRect/>
          </a:stretch>
        </p:blipFill>
        <p:spPr>
          <a:xfrm>
            <a:off x="284747" y="2133600"/>
            <a:ext cx="4973053" cy="23622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Damper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Force is generated to resist motion</a:t>
            </a:r>
          </a:p>
          <a:p>
            <a:r>
              <a:rPr lang="en-US" sz="2800" dirty="0" smtClean="0"/>
              <a:t>Examples: dashpots, friction, wind drag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Damper elements dissipate energy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4</a:t>
            </a:r>
            <a:endParaRPr lang="en-US" dirty="0"/>
          </a:p>
        </p:txBody>
      </p:sp>
      <p:graphicFrame>
        <p:nvGraphicFramePr>
          <p:cNvPr id="117763" name="Object 3"/>
          <p:cNvGraphicFramePr>
            <a:graphicFrameLocks noChangeAspect="1"/>
          </p:cNvGraphicFramePr>
          <p:nvPr/>
        </p:nvGraphicFramePr>
        <p:xfrm>
          <a:off x="5143500" y="2819400"/>
          <a:ext cx="261937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12" name="Equation" r:id="rId4" imgW="863280" imgH="241200" progId="Equation.DSMT4">
                  <p:embed/>
                </p:oleObj>
              </mc:Choice>
              <mc:Fallback>
                <p:oleObj name="Equation" r:id="rId4" imgW="86328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2819400"/>
                        <a:ext cx="2619375" cy="712788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4" name="Object 4"/>
          <p:cNvGraphicFramePr>
            <a:graphicFrameLocks noChangeAspect="1"/>
          </p:cNvGraphicFramePr>
          <p:nvPr/>
        </p:nvGraphicFramePr>
        <p:xfrm>
          <a:off x="1123950" y="2819400"/>
          <a:ext cx="265747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13" name="Equation" r:id="rId6" imgW="876240" imgH="228600" progId="Equation.DSMT4">
                  <p:embed/>
                </p:oleObj>
              </mc:Choice>
              <mc:Fallback>
                <p:oleObj name="Equation" r:id="rId6" imgW="87624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2819400"/>
                        <a:ext cx="2657475" cy="674688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 descr="rot_damper.gif"/>
          <p:cNvPicPr>
            <a:picLocks noChangeAspect="1"/>
          </p:cNvPicPr>
          <p:nvPr/>
        </p:nvPicPr>
        <p:blipFill>
          <a:blip r:embed="rId8" cstate="print"/>
          <a:srcRect l="27778" t="29085" r="25757" b="31699"/>
          <a:stretch>
            <a:fillRect/>
          </a:stretch>
        </p:blipFill>
        <p:spPr>
          <a:xfrm>
            <a:off x="4724400" y="3601278"/>
            <a:ext cx="3124200" cy="2037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74" t="28052" r="14238" b="35974"/>
          <a:stretch/>
        </p:blipFill>
        <p:spPr>
          <a:xfrm>
            <a:off x="84161" y="3525078"/>
            <a:ext cx="4716439" cy="189493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9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632965"/>
            <a:ext cx="2322513" cy="1907503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Damper Elements</a:t>
            </a:r>
            <a:endParaRPr lang="en-US" dirty="0"/>
          </a:p>
        </p:txBody>
      </p:sp>
      <p:pic>
        <p:nvPicPr>
          <p:cNvPr id="7" name="Content Placeholder 6" descr="drag.jp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rcRect l="14815" t="16667" r="22222" b="31250"/>
          <a:stretch>
            <a:fillRect/>
          </a:stretch>
        </p:blipFill>
        <p:spPr>
          <a:xfrm>
            <a:off x="5536049" y="2590800"/>
            <a:ext cx="2590800" cy="1905000"/>
          </a:xfrm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4</a:t>
            </a:r>
            <a:endParaRPr lang="en-US" dirty="0"/>
          </a:p>
        </p:txBody>
      </p:sp>
      <p:pic>
        <p:nvPicPr>
          <p:cNvPr id="8" name="Picture 7" descr="coulomb.jpg"/>
          <p:cNvPicPr>
            <a:picLocks noChangeAspect="1"/>
          </p:cNvPicPr>
          <p:nvPr/>
        </p:nvPicPr>
        <p:blipFill>
          <a:blip r:embed="rId6" cstate="print"/>
          <a:srcRect l="16667" t="16667" r="22222" b="31250"/>
          <a:stretch>
            <a:fillRect/>
          </a:stretch>
        </p:blipFill>
        <p:spPr>
          <a:xfrm>
            <a:off x="2792849" y="2590800"/>
            <a:ext cx="2514600" cy="190500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graphicFrame>
        <p:nvGraphicFramePr>
          <p:cNvPr id="118787" name="Object 3"/>
          <p:cNvGraphicFramePr>
            <a:graphicFrameLocks noChangeAspect="1"/>
          </p:cNvGraphicFramePr>
          <p:nvPr/>
        </p:nvGraphicFramePr>
        <p:xfrm>
          <a:off x="4926449" y="3581400"/>
          <a:ext cx="24923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11" name="Equation" r:id="rId7" imgW="126720" imgH="177480" progId="Equation.DSMT4">
                  <p:embed/>
                </p:oleObj>
              </mc:Choice>
              <mc:Fallback>
                <p:oleObj name="Equation" r:id="rId7" imgW="12672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6449" y="3581400"/>
                        <a:ext cx="249238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88" name="Object 4"/>
          <p:cNvGraphicFramePr>
            <a:graphicFrameLocks noChangeAspect="1"/>
          </p:cNvGraphicFramePr>
          <p:nvPr/>
        </p:nvGraphicFramePr>
        <p:xfrm>
          <a:off x="7745849" y="3581400"/>
          <a:ext cx="24923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12" name="Equation" r:id="rId9" imgW="126720" imgH="177480" progId="Equation.DSMT4">
                  <p:embed/>
                </p:oleObj>
              </mc:Choice>
              <mc:Fallback>
                <p:oleObj name="Equation" r:id="rId9" imgW="12672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5849" y="3581400"/>
                        <a:ext cx="249238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4449" y="2133600"/>
            <a:ext cx="2207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linear damping</a:t>
            </a:r>
            <a:endParaRPr lang="en-US" sz="24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69049" y="2129135"/>
            <a:ext cx="2411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Coulomb friction</a:t>
            </a:r>
            <a:endParaRPr lang="en-US" sz="24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800" y="2133600"/>
            <a:ext cx="801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drag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118789" name="Object 5"/>
          <p:cNvGraphicFramePr>
            <a:graphicFrameLocks noChangeAspect="1"/>
          </p:cNvGraphicFramePr>
          <p:nvPr/>
        </p:nvGraphicFramePr>
        <p:xfrm>
          <a:off x="6145213" y="4648200"/>
          <a:ext cx="137001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13" name="Equation" r:id="rId10" imgW="495000" imgH="228600" progId="Equation.DSMT4">
                  <p:embed/>
                </p:oleObj>
              </mc:Choice>
              <mc:Fallback>
                <p:oleObj name="Equation" r:id="rId10" imgW="4950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5213" y="4648200"/>
                        <a:ext cx="1370012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0" name="Object 6"/>
          <p:cNvGraphicFramePr>
            <a:graphicFrameLocks noChangeAspect="1"/>
          </p:cNvGraphicFramePr>
          <p:nvPr/>
        </p:nvGraphicFramePr>
        <p:xfrm>
          <a:off x="3021013" y="4730750"/>
          <a:ext cx="209708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14" name="Equation" r:id="rId12" imgW="787320" imgH="203040" progId="Equation.DSMT4">
                  <p:embed/>
                </p:oleObj>
              </mc:Choice>
              <mc:Fallback>
                <p:oleObj name="Equation" r:id="rId12" imgW="78732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1013" y="4730750"/>
                        <a:ext cx="2097087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1" name="Object 7"/>
          <p:cNvGraphicFramePr>
            <a:graphicFrameLocks noChangeAspect="1"/>
          </p:cNvGraphicFramePr>
          <p:nvPr/>
        </p:nvGraphicFramePr>
        <p:xfrm>
          <a:off x="577850" y="4757738"/>
          <a:ext cx="123190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15" name="Equation" r:id="rId14" imgW="444240" imgH="203040" progId="Equation.DSMT4">
                  <p:embed/>
                </p:oleObj>
              </mc:Choice>
              <mc:Fallback>
                <p:oleObj name="Equation" r:id="rId14" imgW="44424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4757738"/>
                        <a:ext cx="1231900" cy="54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6200" y="5334000"/>
            <a:ext cx="2409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(viscous friction)</a:t>
            </a:r>
            <a:endParaRPr lang="en-US" sz="24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 Torque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Real friction in general combines aspects of multiple model types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4</a:t>
            </a:r>
            <a:endParaRPr lang="en-US" dirty="0"/>
          </a:p>
        </p:txBody>
      </p:sp>
      <p:pic>
        <p:nvPicPr>
          <p:cNvPr id="21" name="Picture 20" descr="friction.gif"/>
          <p:cNvPicPr>
            <a:picLocks noChangeAspect="1"/>
          </p:cNvPicPr>
          <p:nvPr/>
        </p:nvPicPr>
        <p:blipFill>
          <a:blip r:embed="rId3" cstate="print"/>
          <a:srcRect l="26768" r="31818" b="30392"/>
          <a:stretch>
            <a:fillRect/>
          </a:stretch>
        </p:blipFill>
        <p:spPr>
          <a:xfrm>
            <a:off x="2209800" y="2107580"/>
            <a:ext cx="3657600" cy="4750420"/>
          </a:xfrm>
          <a:prstGeom prst="rect">
            <a:avLst/>
          </a:prstGeom>
        </p:spPr>
      </p:pic>
      <p:sp>
        <p:nvSpPr>
          <p:cNvPr id="22" name="Left Brace 21"/>
          <p:cNvSpPr/>
          <p:nvPr/>
        </p:nvSpPr>
        <p:spPr>
          <a:xfrm>
            <a:off x="3719322" y="4114800"/>
            <a:ext cx="90678" cy="533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699658" y="4199103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  <a:latin typeface="+mn-lt"/>
              </a:rPr>
              <a:t>stiction</a:t>
            </a:r>
            <a:endParaRPr lang="en-US" sz="4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4" name="Left Brace 23"/>
          <p:cNvSpPr/>
          <p:nvPr/>
        </p:nvSpPr>
        <p:spPr>
          <a:xfrm flipH="1">
            <a:off x="3995058" y="4784271"/>
            <a:ext cx="90678" cy="533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114800" y="4857690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  <a:latin typeface="+mn-lt"/>
              </a:rPr>
              <a:t>stiction</a:t>
            </a:r>
            <a:endParaRPr lang="en-US" sz="40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4495800" y="41910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81600" y="3847785"/>
            <a:ext cx="10406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+mn-lt"/>
              </a:rPr>
              <a:t>viscous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+mn-lt"/>
              </a:rPr>
              <a:t>friction</a:t>
            </a:r>
            <a:endParaRPr lang="en-US" sz="4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 animBg="1"/>
      <p:bldP spid="25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Mechanical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Approach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 smtClean="0"/>
              <a:t>Choose coordinates and orientation</a:t>
            </a:r>
          </a:p>
          <a:p>
            <a:pPr marL="914400" lvl="1" indent="-514350">
              <a:buFont typeface="+mj-lt"/>
              <a:buAutoNum type="arabicPeriod"/>
            </a:pPr>
            <a:endParaRPr lang="en-US" sz="11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2800" dirty="0" smtClean="0"/>
              <a:t>Draw free-body diagrams for each inertia</a:t>
            </a:r>
          </a:p>
          <a:p>
            <a:pPr marL="1314450" lvl="2" indent="-514350"/>
            <a:r>
              <a:rPr lang="en-US" sz="2400" dirty="0" smtClean="0"/>
              <a:t>Note assumptions</a:t>
            </a:r>
          </a:p>
          <a:p>
            <a:pPr marL="1314450" lvl="2" indent="-514350"/>
            <a:endParaRPr lang="en-US" sz="11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Generate equations of motion using Newton’s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Law and Euler’s 2</a:t>
            </a:r>
            <a:r>
              <a:rPr lang="en-US" sz="2400" baseline="30000" dirty="0" smtClean="0"/>
              <a:t>nd </a:t>
            </a:r>
            <a:r>
              <a:rPr lang="en-US" sz="2400" dirty="0" smtClean="0"/>
              <a:t>Law</a:t>
            </a:r>
          </a:p>
          <a:p>
            <a:pPr marL="914400" lvl="1" indent="-514350">
              <a:buFont typeface="+mj-lt"/>
              <a:buAutoNum type="arabicPeriod"/>
            </a:pPr>
            <a:endParaRPr lang="en-US" sz="2400" dirty="0" smtClean="0"/>
          </a:p>
          <a:p>
            <a:pPr marL="914400" lvl="1" indent="-514350">
              <a:buFont typeface="+mj-lt"/>
              <a:buAutoNum type="arabicPeriod"/>
            </a:pPr>
            <a:endParaRPr lang="en-US" sz="1800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Double check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4</a:t>
            </a:r>
            <a:endParaRPr lang="en-US" dirty="0"/>
          </a:p>
        </p:txBody>
      </p:sp>
      <p:graphicFrame>
        <p:nvGraphicFramePr>
          <p:cNvPr id="138242" name="Object 2"/>
          <p:cNvGraphicFramePr>
            <a:graphicFrameLocks noChangeAspect="1"/>
          </p:cNvGraphicFramePr>
          <p:nvPr/>
        </p:nvGraphicFramePr>
        <p:xfrm>
          <a:off x="1484313" y="4800600"/>
          <a:ext cx="219868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84" name="Equation" r:id="rId4" imgW="685800" imgH="253800" progId="Equation.DSMT4">
                  <p:embed/>
                </p:oleObj>
              </mc:Choice>
              <mc:Fallback>
                <p:oleObj name="Equation" r:id="rId4" imgW="68580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3" y="4800600"/>
                        <a:ext cx="2198687" cy="792163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3" name="Object 3"/>
          <p:cNvGraphicFramePr>
            <a:graphicFrameLocks noChangeAspect="1"/>
          </p:cNvGraphicFramePr>
          <p:nvPr/>
        </p:nvGraphicFramePr>
        <p:xfrm>
          <a:off x="4497388" y="4800600"/>
          <a:ext cx="236061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85" name="Equation" r:id="rId6" imgW="736560" imgH="253800" progId="Equation.DSMT4">
                  <p:embed/>
                </p:oleObj>
              </mc:Choice>
              <mc:Fallback>
                <p:oleObj name="Equation" r:id="rId6" imgW="73656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388" y="4800600"/>
                        <a:ext cx="2360612" cy="792163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DM_Theme (2)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DM Theme">
  <a:themeElements>
    <a:clrScheme name="UDM">
      <a:dk1>
        <a:srgbClr val="1E447C"/>
      </a:dk1>
      <a:lt1>
        <a:srgbClr val="F2F6FC"/>
      </a:lt1>
      <a:dk2>
        <a:srgbClr val="265397"/>
      </a:dk2>
      <a:lt2>
        <a:srgbClr val="98B7E5"/>
      </a:lt2>
      <a:accent1>
        <a:srgbClr val="C00000"/>
      </a:accent1>
      <a:accent2>
        <a:srgbClr val="6678F5"/>
      </a:accent2>
      <a:accent3>
        <a:srgbClr val="666666"/>
      </a:accent3>
      <a:accent4>
        <a:srgbClr val="B0B0B0"/>
      </a:accent4>
      <a:accent5>
        <a:srgbClr val="FFC993"/>
      </a:accent5>
      <a:accent6>
        <a:srgbClr val="5488D4"/>
      </a:accent6>
      <a:hlink>
        <a:srgbClr val="F47A00"/>
      </a:hlink>
      <a:folHlink>
        <a:srgbClr val="246C24"/>
      </a:folHlink>
    </a:clrScheme>
    <a:fontScheme name="UDM Theme">
      <a:majorFont>
        <a:latin typeface="Segoe UI Light"/>
        <a:ea typeface=""/>
        <a:cs typeface=""/>
      </a:majorFont>
      <a:minorFont>
        <a:latin typeface="Lao UI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UDM_Theme (2)</Template>
  <TotalTime>8633</TotalTime>
  <Words>709</Words>
  <Application>Microsoft Office PowerPoint</Application>
  <PresentationFormat>On-screen Show (4:3)</PresentationFormat>
  <Paragraphs>147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UDM_Theme (2)</vt:lpstr>
      <vt:lpstr>UDM Theme</vt:lpstr>
      <vt:lpstr>Equation</vt:lpstr>
      <vt:lpstr>Lecture 4:  Modeling Mechanical Systems   </vt:lpstr>
      <vt:lpstr>Modeling Mechanical Systems</vt:lpstr>
      <vt:lpstr>Inertia Elements</vt:lpstr>
      <vt:lpstr>Spring Elements</vt:lpstr>
      <vt:lpstr>Spring Elements</vt:lpstr>
      <vt:lpstr>Damper Elements</vt:lpstr>
      <vt:lpstr>Damper Elements</vt:lpstr>
      <vt:lpstr>Friction Torque Example</vt:lpstr>
      <vt:lpstr>Modeling Mechanical Systems</vt:lpstr>
      <vt:lpstr>Example</vt:lpstr>
      <vt:lpstr>Example</vt:lpstr>
      <vt:lpstr>Example (continued)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Administratr</dc:creator>
  <cp:lastModifiedBy>exm</cp:lastModifiedBy>
  <cp:revision>106</cp:revision>
  <dcterms:created xsi:type="dcterms:W3CDTF">2012-12-20T22:15:23Z</dcterms:created>
  <dcterms:modified xsi:type="dcterms:W3CDTF">2015-10-04T19:02:54Z</dcterms:modified>
</cp:coreProperties>
</file>