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66" r:id="rId2"/>
  </p:sldMasterIdLst>
  <p:notesMasterIdLst>
    <p:notesMasterId r:id="rId22"/>
  </p:notesMasterIdLst>
  <p:sldIdLst>
    <p:sldId id="342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9" r:id="rId11"/>
    <p:sldId id="374" r:id="rId12"/>
    <p:sldId id="360" r:id="rId13"/>
    <p:sldId id="371" r:id="rId14"/>
    <p:sldId id="372" r:id="rId15"/>
    <p:sldId id="373" r:id="rId16"/>
    <p:sldId id="363" r:id="rId17"/>
    <p:sldId id="367" r:id="rId18"/>
    <p:sldId id="368" r:id="rId19"/>
    <p:sldId id="369" r:id="rId20"/>
    <p:sldId id="370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94" d="100"/>
          <a:sy n="94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284E5-358B-45FF-92E7-5A18DBA78FF7}" type="datetimeFigureOut">
              <a:rPr lang="en-US" smtClean="0"/>
              <a:pPr/>
              <a:t>10/4/2015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2E970-62A4-4A6F-A094-DBABC7DFC8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3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6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96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3A041A-1885-499C-8C68-E526315865D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2E970-62A4-4A6F-A094-DBABC7DFC83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93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7196D-115A-4C7A-8694-BACCD93D44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830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83319-6342-420F-9508-2CFFC5E48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303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A610E-1F95-4610-B9E3-61AE0F7EAD2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5063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7433-AE07-496D-B5BC-617CA22F69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8874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4572000"/>
            <a:ext cx="480060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96D-115A-4C7A-8694-BACCD93D44B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571999"/>
            <a:ext cx="3175367" cy="1981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6083C-4884-467E-8D69-935B6ABB953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F6799-CD89-4287-BDF7-612361CA039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Segoe UI Semibol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6C798-32FF-425B-A5DB-A6169486D20E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42959-C432-4CF8-BEF0-72DBC9196D4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6461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28143-CC0A-40B1-A1A8-EBB8F354DBEF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D75D86-4BCD-4859-88D0-208050362386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83319-6342-420F-9508-2CFFC5E48765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A610E-1F95-4610-B9E3-61AE0F7EAD2C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FDA5F-A825-4FBE-AB40-3447855E3E3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83328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D277-949C-44F8-84A5-F8B25AEDBF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5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083C-4884-467E-8D69-935B6ABB9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184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F6799-CD89-4287-BDF7-612361CA039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9366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6C798-32FF-425B-A5DB-A6169486D2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46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95C30-AB03-41B4-B8E9-945D52FD741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486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0D134-C9E9-4641-8972-6019D77C643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847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8143-CC0A-40B1-A1A8-EBB8F354DBE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86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75D86-4BCD-4859-88D0-2080503623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408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ea typeface="SimSun" pitchFamily="2" charset="-122"/>
                <a:cs typeface="+mn-cs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0000"/>
                <a:lumOff val="80000"/>
              </a:schemeClr>
            </a:gs>
            <a:gs pos="52000">
              <a:schemeClr val="bg1">
                <a:shade val="100000"/>
                <a:satMod val="115000"/>
              </a:schemeClr>
            </a:gs>
            <a:gs pos="100000">
              <a:schemeClr val="bg2">
                <a:lumMod val="40000"/>
                <a:lumOff val="6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UI Light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latin typeface="Segoe UI Light" pitchFamily="34" charset="0"/>
              </a:defRPr>
            </a:lvl1pPr>
          </a:lstStyle>
          <a:p>
            <a:pPr>
              <a:defRPr/>
            </a:pPr>
            <a:fld id="{330A8DF1-63B8-48CC-B6ED-5D3853294890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latin typeface="Lao UI" pitchFamily="34" charset="0"/>
                <a:cs typeface="Lao UI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Winter 2014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1"/>
          </a:solidFill>
          <a:effectLst/>
          <a:latin typeface="Segoe UI Light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Lao UI" pitchFamily="34" charset="0"/>
          <a:ea typeface="+mn-ea"/>
          <a:cs typeface="Lao UI" pitchFamily="34" charset="0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image" Target="../media/image15.jpeg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21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6.wmf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6: Time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/>
          <a:lstStyle/>
          <a:p>
            <a:endParaRPr lang="en-US" sz="1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Time response determination</a:t>
            </a:r>
          </a:p>
          <a:p>
            <a:pPr marL="914400" lvl="1" indent="-514350"/>
            <a:r>
              <a:rPr lang="en-US" sz="2800" dirty="0" smtClean="0"/>
              <a:t>Review of differential equation approach</a:t>
            </a:r>
          </a:p>
          <a:p>
            <a:pPr marL="914400" lvl="1" indent="-514350"/>
            <a:r>
              <a:rPr lang="en-US" sz="2800" dirty="0" smtClean="0"/>
              <a:t>Introduce transfer function approach</a:t>
            </a:r>
          </a:p>
          <a:p>
            <a:pPr marL="914400" lvl="1" indent="-514350"/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MATLAB commands</a:t>
            </a:r>
          </a:p>
          <a:p>
            <a:pPr marL="514350" indent="-514350">
              <a:buFont typeface="+mj-lt"/>
              <a:buAutoNum type="arabicPeriod"/>
            </a:pP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Simulation</a:t>
            </a:r>
          </a:p>
          <a:p>
            <a:pPr marL="514350" indent="-514350">
              <a:buFont typeface="+mj-lt"/>
              <a:buAutoNum type="arabicPeriod"/>
            </a:pPr>
            <a:endParaRPr lang="en-US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Simulink</a:t>
            </a:r>
            <a:r>
              <a:rPr lang="en-US" sz="2800" dirty="0" smtClean="0"/>
              <a:t> commands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1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2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Simulation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models we have developed so far are linear and may be solved </a:t>
            </a:r>
            <a:r>
              <a:rPr lang="en-US" sz="2400" u="sng" dirty="0" smtClean="0"/>
              <a:t>analytically</a:t>
            </a:r>
          </a:p>
          <a:p>
            <a:endParaRPr lang="en-US" sz="2400" dirty="0"/>
          </a:p>
          <a:p>
            <a:r>
              <a:rPr lang="en-US" sz="2400" dirty="0" smtClean="0"/>
              <a:t>Many real systems include nonlinear elements such that their equations of motion </a:t>
            </a:r>
            <a:r>
              <a:rPr lang="en-US" sz="2400" dirty="0"/>
              <a:t>are difficult if not impossible to solve</a:t>
            </a:r>
          </a:p>
          <a:p>
            <a:endParaRPr lang="en-US" sz="2400" dirty="0"/>
          </a:p>
          <a:p>
            <a:r>
              <a:rPr lang="en-US" sz="2400" dirty="0" smtClean="0"/>
              <a:t>These systems can be approximated by linearized equations, or the solution to the nonlinear equations can be approximated </a:t>
            </a:r>
            <a:r>
              <a:rPr lang="en-US" sz="2400" u="sng" dirty="0" smtClean="0"/>
              <a:t>numerically</a:t>
            </a:r>
            <a:endParaRPr lang="en-US" sz="2400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9451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nonlinearities include:</a:t>
            </a:r>
          </a:p>
          <a:p>
            <a:pPr lvl="1"/>
            <a:r>
              <a:rPr lang="en-US" dirty="0" smtClean="0"/>
              <a:t>Wind drag, nonlinear springs, Coulomb friction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84" t="13399" r="19191" b="10131"/>
          <a:stretch/>
        </p:blipFill>
        <p:spPr>
          <a:xfrm>
            <a:off x="5623278" y="3695700"/>
            <a:ext cx="2758722" cy="2476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49" t="17320" r="23737" b="16884"/>
          <a:stretch/>
        </p:blipFill>
        <p:spPr>
          <a:xfrm>
            <a:off x="2819400" y="3598794"/>
            <a:ext cx="2743200" cy="25490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79" t="15578" r="24916" b="18210"/>
          <a:stretch/>
        </p:blipFill>
        <p:spPr>
          <a:xfrm>
            <a:off x="381000" y="3557059"/>
            <a:ext cx="2581439" cy="261514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066800" y="3028307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+mn-lt"/>
              </a:rPr>
              <a:t>saturation</a:t>
            </a:r>
            <a:endParaRPr lang="en-US" sz="3600" u="sng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3028307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latin typeface="+mn-lt"/>
              </a:rPr>
              <a:t>d</a:t>
            </a:r>
            <a:r>
              <a:rPr lang="en-US" sz="2000" u="sng" dirty="0" smtClean="0">
                <a:latin typeface="+mn-lt"/>
              </a:rPr>
              <a:t>ead zone</a:t>
            </a:r>
            <a:endParaRPr lang="en-US" sz="3600" u="sng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77000" y="3028307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latin typeface="+mn-lt"/>
              </a:rPr>
              <a:t>backlash</a:t>
            </a:r>
            <a:endParaRPr lang="en-US" sz="3600" u="sng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33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decay.jpg"/>
          <p:cNvPicPr>
            <a:picLocks noChangeAspect="1"/>
          </p:cNvPicPr>
          <p:nvPr/>
        </p:nvPicPr>
        <p:blipFill>
          <a:blip r:embed="rId3" cstate="print"/>
          <a:srcRect l="12914" t="5460" r="8675" b="10600"/>
          <a:stretch>
            <a:fillRect/>
          </a:stretch>
        </p:blipFill>
        <p:spPr>
          <a:xfrm>
            <a:off x="5144022" y="3090205"/>
            <a:ext cx="3886200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Numerical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sz="2800" dirty="0" smtClean="0"/>
              <a:t>A simple numerical </a:t>
            </a:r>
          </a:p>
          <a:p>
            <a:pPr>
              <a:buNone/>
            </a:pPr>
            <a:r>
              <a:rPr lang="en-US" sz="2800" dirty="0" smtClean="0"/>
              <a:t>	approximation employs 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	Euler’s method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172034" name="Object 2"/>
          <p:cNvGraphicFramePr>
            <a:graphicFrameLocks noChangeAspect="1"/>
          </p:cNvGraphicFramePr>
          <p:nvPr/>
        </p:nvGraphicFramePr>
        <p:xfrm>
          <a:off x="627063" y="3646488"/>
          <a:ext cx="3357562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8" name="Equation" r:id="rId4" imgW="1333440" imgH="393480" progId="Equation.DSMT4">
                  <p:embed/>
                </p:oleObj>
              </mc:Choice>
              <mc:Fallback>
                <p:oleObj name="Equation" r:id="rId4" imgW="1333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646488"/>
                        <a:ext cx="3357562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3219" name="Object 3"/>
          <p:cNvGraphicFramePr>
            <a:graphicFrameLocks noChangeAspect="1"/>
          </p:cNvGraphicFramePr>
          <p:nvPr/>
        </p:nvGraphicFramePr>
        <p:xfrm>
          <a:off x="206375" y="5060950"/>
          <a:ext cx="41560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39" name="Equation" r:id="rId6" imgW="1650960" imgH="203040" progId="Equation.DSMT4">
                  <p:embed/>
                </p:oleObj>
              </mc:Choice>
              <mc:Fallback>
                <p:oleObj name="Equation" r:id="rId6" imgW="1650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" y="5060950"/>
                        <a:ext cx="415607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lowchart: Connector 22"/>
          <p:cNvSpPr/>
          <p:nvPr/>
        </p:nvSpPr>
        <p:spPr>
          <a:xfrm>
            <a:off x="5159012" y="3318805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rot="16200000" flipH="1">
            <a:off x="4823987" y="3791239"/>
            <a:ext cx="1102938" cy="3104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Connector 26"/>
          <p:cNvSpPr/>
          <p:nvPr/>
        </p:nvSpPr>
        <p:spPr>
          <a:xfrm>
            <a:off x="5505885" y="449584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53695" y="5797122"/>
            <a:ext cx="4076529" cy="451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4 …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Connector 28"/>
          <p:cNvCxnSpPr>
            <a:endCxn id="30" idx="1"/>
          </p:cNvCxnSpPr>
          <p:nvPr/>
        </p:nvCxnSpPr>
        <p:spPr>
          <a:xfrm rot="16200000" flipH="1">
            <a:off x="5396828" y="4689685"/>
            <a:ext cx="674837" cy="3714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5906022" y="519788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endCxn id="32" idx="1"/>
          </p:cNvCxnSpPr>
          <p:nvPr/>
        </p:nvCxnSpPr>
        <p:spPr>
          <a:xfrm>
            <a:off x="5906022" y="5223805"/>
            <a:ext cx="375825" cy="293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Connector 31"/>
          <p:cNvSpPr/>
          <p:nvPr/>
        </p:nvSpPr>
        <p:spPr>
          <a:xfrm>
            <a:off x="6267885" y="550268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6648885" y="568631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>
            <a:stCxn id="32" idx="6"/>
            <a:endCxn id="33" idx="1"/>
          </p:cNvCxnSpPr>
          <p:nvPr/>
        </p:nvCxnSpPr>
        <p:spPr>
          <a:xfrm>
            <a:off x="6363222" y="5553746"/>
            <a:ext cx="299625" cy="1475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724400" y="4233205"/>
            <a:ext cx="572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24400" y="3118804"/>
            <a:ext cx="4196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4400" y="4995205"/>
            <a:ext cx="572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5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  <p:bldP spid="28" grpId="0"/>
      <p:bldP spid="30" grpId="0" animBg="1"/>
      <p:bldP spid="32" grpId="0" animBg="1"/>
      <p:bldP spid="33" grpId="0" animBg="1"/>
      <p:bldP spid="39" grpId="0"/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Numerical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/>
          <a:lstStyle/>
          <a:p>
            <a:r>
              <a:rPr lang="en-US" sz="2800" dirty="0" smtClean="0"/>
              <a:t>Example:</a:t>
            </a:r>
            <a:endParaRPr lang="en-US" sz="900" dirty="0" smtClean="0"/>
          </a:p>
          <a:p>
            <a:endParaRPr lang="en-US" sz="900" dirty="0" smtClean="0"/>
          </a:p>
          <a:p>
            <a:endParaRPr lang="en-US" sz="900" dirty="0" smtClean="0"/>
          </a:p>
          <a:p>
            <a:endParaRPr lang="en-US" sz="900" dirty="0" smtClean="0"/>
          </a:p>
          <a:p>
            <a:endParaRPr lang="en-US" sz="900" dirty="0" smtClean="0"/>
          </a:p>
          <a:p>
            <a:endParaRPr lang="en-US" sz="900" dirty="0" smtClean="0"/>
          </a:p>
          <a:p>
            <a:endParaRPr lang="en-US" sz="900" dirty="0" smtClean="0"/>
          </a:p>
          <a:p>
            <a:pPr>
              <a:buNone/>
            </a:pPr>
            <a:endParaRPr lang="en-US" sz="900" dirty="0" smtClean="0"/>
          </a:p>
          <a:p>
            <a:r>
              <a:rPr lang="en-US" sz="2800" dirty="0" smtClean="0"/>
              <a:t>Therefore, for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(0)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=1 </a:t>
            </a:r>
          </a:p>
          <a:p>
            <a:pPr>
              <a:buNone/>
            </a:pPr>
            <a:r>
              <a:rPr lang="en-US" sz="2800" dirty="0" smtClean="0"/>
              <a:t>	and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0.5 </a:t>
            </a:r>
            <a:endParaRPr lang="en-US" sz="8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8338" name="Object 2"/>
          <p:cNvGraphicFramePr>
            <a:graphicFrameLocks noChangeAspect="1"/>
          </p:cNvGraphicFramePr>
          <p:nvPr/>
        </p:nvGraphicFramePr>
        <p:xfrm>
          <a:off x="609600" y="2057400"/>
          <a:ext cx="23653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2" name="Equation" r:id="rId3" imgW="939600" imgH="203040" progId="Equation.DSMT4">
                  <p:embed/>
                </p:oleObj>
              </mc:Choice>
              <mc:Fallback>
                <p:oleObj name="Equation" r:id="rId3" imgW="939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236537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339" name="Object 3"/>
          <p:cNvGraphicFramePr>
            <a:graphicFrameLocks noChangeAspect="1"/>
          </p:cNvGraphicFramePr>
          <p:nvPr/>
        </p:nvGraphicFramePr>
        <p:xfrm>
          <a:off x="838200" y="4343400"/>
          <a:ext cx="9588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3" name="Equation" r:id="rId5" imgW="380880" imgH="228600" progId="Equation.DSMT4">
                  <p:embed/>
                </p:oleObj>
              </mc:Choice>
              <mc:Fallback>
                <p:oleObj name="Equation" r:id="rId5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9588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23" descr="decay.jpg"/>
          <p:cNvPicPr>
            <a:picLocks noChangeAspect="1"/>
          </p:cNvPicPr>
          <p:nvPr/>
        </p:nvPicPr>
        <p:blipFill>
          <a:blip r:embed="rId7" cstate="print"/>
          <a:srcRect l="12914" t="5460" r="8675" b="10600"/>
          <a:stretch>
            <a:fillRect/>
          </a:stretch>
        </p:blipFill>
        <p:spPr>
          <a:xfrm>
            <a:off x="5144022" y="3090205"/>
            <a:ext cx="3886200" cy="2743200"/>
          </a:xfrm>
          <a:prstGeom prst="rect">
            <a:avLst/>
          </a:prstGeom>
        </p:spPr>
      </p:pic>
      <p:sp>
        <p:nvSpPr>
          <p:cNvPr id="25" name="Flowchart: Connector 24"/>
          <p:cNvSpPr/>
          <p:nvPr/>
        </p:nvSpPr>
        <p:spPr>
          <a:xfrm>
            <a:off x="5159012" y="3318805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rot="16200000" flipH="1">
            <a:off x="4823987" y="3791239"/>
            <a:ext cx="1102938" cy="3104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Connector 26"/>
          <p:cNvSpPr/>
          <p:nvPr/>
        </p:nvSpPr>
        <p:spPr>
          <a:xfrm>
            <a:off x="5505885" y="449584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953695" y="5797122"/>
            <a:ext cx="4076529" cy="451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4 …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Connector 28"/>
          <p:cNvCxnSpPr>
            <a:endCxn id="30" idx="1"/>
          </p:cNvCxnSpPr>
          <p:nvPr/>
        </p:nvCxnSpPr>
        <p:spPr>
          <a:xfrm rot="16200000" flipH="1">
            <a:off x="5396828" y="4689685"/>
            <a:ext cx="674837" cy="3714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5906022" y="519788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endCxn id="32" idx="1"/>
          </p:cNvCxnSpPr>
          <p:nvPr/>
        </p:nvCxnSpPr>
        <p:spPr>
          <a:xfrm>
            <a:off x="5906022" y="5223805"/>
            <a:ext cx="375825" cy="293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Connector 31"/>
          <p:cNvSpPr/>
          <p:nvPr/>
        </p:nvSpPr>
        <p:spPr>
          <a:xfrm>
            <a:off x="6267885" y="550268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/>
          <p:cNvSpPr/>
          <p:nvPr/>
        </p:nvSpPr>
        <p:spPr>
          <a:xfrm>
            <a:off x="6648885" y="568631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>
            <a:stCxn id="32" idx="6"/>
            <a:endCxn id="33" idx="1"/>
          </p:cNvCxnSpPr>
          <p:nvPr/>
        </p:nvCxnSpPr>
        <p:spPr>
          <a:xfrm>
            <a:off x="6363222" y="5553746"/>
            <a:ext cx="299625" cy="1475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24400" y="4233205"/>
            <a:ext cx="572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24400" y="3118804"/>
            <a:ext cx="4196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24400" y="4995205"/>
            <a:ext cx="572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8340" name="Object 4"/>
          <p:cNvGraphicFramePr>
            <a:graphicFrameLocks noChangeAspect="1"/>
          </p:cNvGraphicFramePr>
          <p:nvPr/>
        </p:nvGraphicFramePr>
        <p:xfrm>
          <a:off x="838200" y="4800600"/>
          <a:ext cx="3771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4" name="Equation" r:id="rId8" imgW="1498320" imgH="228600" progId="Equation.DSMT4">
                  <p:embed/>
                </p:oleObj>
              </mc:Choice>
              <mc:Fallback>
                <p:oleObj name="Equation" r:id="rId8" imgW="1498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800600"/>
                        <a:ext cx="377190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341" name="Object 5"/>
          <p:cNvGraphicFramePr>
            <a:graphicFrameLocks noChangeAspect="1"/>
          </p:cNvGraphicFramePr>
          <p:nvPr/>
        </p:nvGraphicFramePr>
        <p:xfrm>
          <a:off x="838200" y="5334000"/>
          <a:ext cx="3738563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5" name="Equation" r:id="rId10" imgW="1485720" imgH="228600" progId="Equation.DSMT4">
                  <p:embed/>
                </p:oleObj>
              </mc:Choice>
              <mc:Fallback>
                <p:oleObj name="Equation" r:id="rId10" imgW="1485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0"/>
                        <a:ext cx="3738563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342" name="Object 6"/>
          <p:cNvGraphicFramePr>
            <a:graphicFrameLocks noChangeAspect="1"/>
          </p:cNvGraphicFramePr>
          <p:nvPr/>
        </p:nvGraphicFramePr>
        <p:xfrm>
          <a:off x="457200" y="5867400"/>
          <a:ext cx="179070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6" name="Equation" r:id="rId12" imgW="711000" imgH="177480" progId="Equation.DSMT4">
                  <p:embed/>
                </p:oleObj>
              </mc:Choice>
              <mc:Fallback>
                <p:oleObj name="Equation" r:id="rId12" imgW="711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867400"/>
                        <a:ext cx="179070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343" name="Object 7"/>
          <p:cNvGraphicFramePr>
            <a:graphicFrameLocks noChangeAspect="1"/>
          </p:cNvGraphicFramePr>
          <p:nvPr/>
        </p:nvGraphicFramePr>
        <p:xfrm>
          <a:off x="2962275" y="2073442"/>
          <a:ext cx="252412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7" name="Equation" r:id="rId14" imgW="1002960" imgH="203040" progId="Equation.DSMT4">
                  <p:embed/>
                </p:oleObj>
              </mc:Choice>
              <mc:Fallback>
                <p:oleObj name="Equation" r:id="rId14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2275" y="2073442"/>
                        <a:ext cx="2524125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8344" name="Object 8"/>
          <p:cNvGraphicFramePr>
            <a:graphicFrameLocks noChangeAspect="1"/>
          </p:cNvGraphicFramePr>
          <p:nvPr/>
        </p:nvGraphicFramePr>
        <p:xfrm>
          <a:off x="838200" y="2590800"/>
          <a:ext cx="29098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8" name="Equation" r:id="rId16" imgW="1155600" imgH="228600" progId="Equation.DSMT4">
                  <p:embed/>
                </p:oleObj>
              </mc:Choice>
              <mc:Fallback>
                <p:oleObj name="Equation" r:id="rId16" imgW="1155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90800"/>
                        <a:ext cx="29098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78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dirty="0" smtClean="0"/>
              <a:t>Numerical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Accuracy can be </a:t>
            </a:r>
          </a:p>
          <a:p>
            <a:pPr>
              <a:buNone/>
            </a:pPr>
            <a:r>
              <a:rPr lang="en-US" sz="2800" dirty="0" smtClean="0"/>
              <a:t>	improved by:</a:t>
            </a:r>
            <a:endParaRPr lang="en-US" sz="1100" dirty="0" smtClean="0"/>
          </a:p>
          <a:p>
            <a:pPr lvl="1"/>
            <a:r>
              <a:rPr lang="en-US" sz="2800" dirty="0" smtClean="0"/>
              <a:t>Reducing the </a:t>
            </a:r>
          </a:p>
          <a:p>
            <a:pPr lvl="1">
              <a:buNone/>
            </a:pPr>
            <a:r>
              <a:rPr lang="en-US" sz="2800" dirty="0" smtClean="0"/>
              <a:t>	time step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1100" i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800" dirty="0" smtClean="0">
                <a:cs typeface="Times New Roman" pitchFamily="18" charset="0"/>
              </a:rPr>
              <a:t>Using a higher-</a:t>
            </a:r>
          </a:p>
          <a:p>
            <a:pPr lvl="1">
              <a:buNone/>
            </a:pPr>
            <a:r>
              <a:rPr lang="en-US" sz="2800" dirty="0" smtClean="0">
                <a:cs typeface="Times New Roman" pitchFamily="18" charset="0"/>
              </a:rPr>
              <a:t>	order solver</a:t>
            </a:r>
          </a:p>
          <a:p>
            <a:pPr lvl="1"/>
            <a:r>
              <a:rPr lang="en-US" sz="2800" dirty="0" smtClean="0">
                <a:cs typeface="Times New Roman" pitchFamily="18" charset="0"/>
              </a:rPr>
              <a:t>Tradeoff between</a:t>
            </a:r>
          </a:p>
          <a:p>
            <a:pPr lvl="1">
              <a:buNone/>
            </a:pPr>
            <a:r>
              <a:rPr lang="en-US" sz="2800" dirty="0" smtClean="0">
                <a:cs typeface="Times New Roman" pitchFamily="18" charset="0"/>
              </a:rPr>
              <a:t>	accuracy and speed</a:t>
            </a:r>
          </a:p>
        </p:txBody>
      </p:sp>
      <p:pic>
        <p:nvPicPr>
          <p:cNvPr id="21" name="Picture 20" descr="decay.jpg"/>
          <p:cNvPicPr>
            <a:picLocks noChangeAspect="1"/>
          </p:cNvPicPr>
          <p:nvPr/>
        </p:nvPicPr>
        <p:blipFill>
          <a:blip r:embed="rId2" cstate="print"/>
          <a:srcRect l="12914" t="5460" r="8675" b="10600"/>
          <a:stretch>
            <a:fillRect/>
          </a:stretch>
        </p:blipFill>
        <p:spPr>
          <a:xfrm>
            <a:off x="5144022" y="3090205"/>
            <a:ext cx="3886200" cy="2743200"/>
          </a:xfrm>
          <a:prstGeom prst="rect">
            <a:avLst/>
          </a:prstGeom>
        </p:spPr>
      </p:pic>
      <p:sp>
        <p:nvSpPr>
          <p:cNvPr id="22" name="Flowchart: Connector 21"/>
          <p:cNvSpPr/>
          <p:nvPr/>
        </p:nvSpPr>
        <p:spPr>
          <a:xfrm>
            <a:off x="5159012" y="3318805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4823987" y="3791239"/>
            <a:ext cx="1102938" cy="3104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Connector 24"/>
          <p:cNvSpPr/>
          <p:nvPr/>
        </p:nvSpPr>
        <p:spPr>
          <a:xfrm>
            <a:off x="5505885" y="449584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953695" y="5797122"/>
            <a:ext cx="4076529" cy="451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t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4 …</a:t>
            </a:r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Connector 26"/>
          <p:cNvCxnSpPr>
            <a:endCxn id="28" idx="1"/>
          </p:cNvCxnSpPr>
          <p:nvPr/>
        </p:nvCxnSpPr>
        <p:spPr>
          <a:xfrm rot="16200000" flipH="1">
            <a:off x="5396828" y="4689685"/>
            <a:ext cx="674837" cy="3714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lowchart: Connector 27"/>
          <p:cNvSpPr/>
          <p:nvPr/>
        </p:nvSpPr>
        <p:spPr>
          <a:xfrm>
            <a:off x="5906022" y="519788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endCxn id="30" idx="1"/>
          </p:cNvCxnSpPr>
          <p:nvPr/>
        </p:nvCxnSpPr>
        <p:spPr>
          <a:xfrm>
            <a:off x="5906022" y="5223805"/>
            <a:ext cx="375825" cy="2938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6267885" y="550268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/>
          <p:cNvSpPr/>
          <p:nvPr/>
        </p:nvSpPr>
        <p:spPr>
          <a:xfrm>
            <a:off x="6648885" y="5686317"/>
            <a:ext cx="95337" cy="102118"/>
          </a:xfrm>
          <a:prstGeom prst="flowChartConnector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30" idx="6"/>
            <a:endCxn id="31" idx="1"/>
          </p:cNvCxnSpPr>
          <p:nvPr/>
        </p:nvCxnSpPr>
        <p:spPr>
          <a:xfrm>
            <a:off x="6363222" y="5553746"/>
            <a:ext cx="299625" cy="1475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24400" y="4233205"/>
            <a:ext cx="572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24400" y="3118804"/>
            <a:ext cx="41962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24400" y="4995205"/>
            <a:ext cx="572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0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5029199"/>
          </a:xfrm>
        </p:spPr>
        <p:txBody>
          <a:bodyPr>
            <a:normAutofit fontScale="92500"/>
          </a:bodyPr>
          <a:lstStyle/>
          <a:p>
            <a:r>
              <a:rPr lang="en-US" sz="3000" dirty="0" smtClean="0"/>
              <a:t>Tradeoff between accuracy and run time</a:t>
            </a:r>
          </a:p>
          <a:p>
            <a:pPr lvl="1"/>
            <a:r>
              <a:rPr lang="en-US" sz="2800" dirty="0" smtClean="0"/>
              <a:t>Time step and solver order</a:t>
            </a:r>
          </a:p>
          <a:p>
            <a:pPr lvl="1"/>
            <a:r>
              <a:rPr lang="en-US" sz="2800" dirty="0" smtClean="0"/>
              <a:t>Complexity of models</a:t>
            </a:r>
          </a:p>
          <a:p>
            <a:pPr lvl="2"/>
            <a:r>
              <a:rPr lang="en-US" sz="2400" dirty="0" smtClean="0"/>
              <a:t>Some dynamics may be neglected (treated as static)</a:t>
            </a:r>
          </a:p>
          <a:p>
            <a:pPr lvl="2"/>
            <a:r>
              <a:rPr lang="en-US" sz="2400" dirty="0" smtClean="0"/>
              <a:t>Some complex components may be represented by look-up tables and maps based on steady-state performance or cycle-averaged efficiencies</a:t>
            </a:r>
          </a:p>
          <a:p>
            <a:pPr lvl="2"/>
            <a:r>
              <a:rPr lang="en-US" sz="2400" dirty="0" smtClean="0"/>
              <a:t>Most simulations will use some combination of physics-based dynamic models and empirical maps</a:t>
            </a:r>
          </a:p>
          <a:p>
            <a:r>
              <a:rPr lang="en-US" sz="3000" dirty="0" smtClean="0"/>
              <a:t>Form determined by purpose and requirements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626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382000" cy="4525963"/>
          </a:xfrm>
        </p:spPr>
        <p:txBody>
          <a:bodyPr/>
          <a:lstStyle/>
          <a:p>
            <a:r>
              <a:rPr lang="en-US" sz="2800" dirty="0" smtClean="0"/>
              <a:t>We will use </a:t>
            </a:r>
            <a:r>
              <a:rPr lang="en-US" sz="2800" dirty="0" err="1" smtClean="0">
                <a:solidFill>
                  <a:srgbClr val="C00000"/>
                </a:solidFill>
              </a:rPr>
              <a:t>Simulink</a:t>
            </a:r>
            <a:r>
              <a:rPr lang="en-US" sz="2800" dirty="0" smtClean="0"/>
              <a:t> to perform our simulation</a:t>
            </a:r>
          </a:p>
          <a:p>
            <a:endParaRPr lang="en-US" sz="1600" dirty="0" smtClean="0"/>
          </a:p>
          <a:p>
            <a:r>
              <a:rPr lang="en-US" sz="2800" dirty="0" err="1" smtClean="0"/>
              <a:t>Simulink</a:t>
            </a:r>
            <a:r>
              <a:rPr lang="en-US" sz="2800" dirty="0" smtClean="0"/>
              <a:t> represents models as block diagrams and an underlying solver, like Euler’s method, is used to approximate the values of variables</a:t>
            </a:r>
          </a:p>
          <a:p>
            <a:endParaRPr lang="en-US" sz="1600" dirty="0" smtClean="0"/>
          </a:p>
          <a:p>
            <a:r>
              <a:rPr lang="en-US" sz="2800" dirty="0" smtClean="0"/>
              <a:t>Can choose solution method and time step</a:t>
            </a:r>
          </a:p>
          <a:p>
            <a:endParaRPr lang="en-US" sz="1600" dirty="0" smtClean="0"/>
          </a:p>
          <a:p>
            <a:r>
              <a:rPr lang="en-US" sz="2800" dirty="0" err="1" smtClean="0"/>
              <a:t>Simulink</a:t>
            </a:r>
            <a:r>
              <a:rPr lang="en-US" sz="2800" dirty="0" smtClean="0"/>
              <a:t> library includes many types of nonlinearities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700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Initial conditions can be set in the integrators</a:t>
            </a:r>
          </a:p>
          <a:p>
            <a:r>
              <a:rPr lang="en-US" sz="2800" dirty="0" smtClean="0"/>
              <a:t>Can include nonlinearities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6</a:t>
            </a:r>
            <a:endParaRPr lang="en-US" dirty="0"/>
          </a:p>
        </p:txBody>
      </p:sp>
      <p:pic>
        <p:nvPicPr>
          <p:cNvPr id="7" name="Picture 6" descr="simDiffEq.jpg"/>
          <p:cNvPicPr>
            <a:picLocks noChangeAspect="1"/>
          </p:cNvPicPr>
          <p:nvPr/>
        </p:nvPicPr>
        <p:blipFill rotWithShape="1">
          <a:blip r:embed="rId4" cstate="print"/>
          <a:srcRect t="75765" r="11950"/>
          <a:stretch/>
        </p:blipFill>
        <p:spPr>
          <a:xfrm>
            <a:off x="838200" y="2286000"/>
            <a:ext cx="7010400" cy="2730500"/>
          </a:xfrm>
          <a:prstGeom prst="rect">
            <a:avLst/>
          </a:prstGeom>
          <a:ln>
            <a:solidFill>
              <a:schemeClr val="tx2"/>
            </a:solidFill>
          </a:ln>
        </p:spPr>
      </p:pic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659326"/>
              </p:ext>
            </p:extLst>
          </p:nvPr>
        </p:nvGraphicFramePr>
        <p:xfrm>
          <a:off x="1862137" y="1524000"/>
          <a:ext cx="499586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9" name="Equation" r:id="rId5" imgW="1752480" imgH="228600" progId="Equation.DSMT4">
                  <p:embed/>
                </p:oleObj>
              </mc:Choice>
              <mc:Fallback>
                <p:oleObj name="Equation" r:id="rId5" imgW="1752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7" y="1524000"/>
                        <a:ext cx="4995863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26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4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800" dirty="0" smtClean="0"/>
              <a:t>Can also represent as a transfer function</a:t>
            </a:r>
          </a:p>
          <a:p>
            <a:pPr lvl="1"/>
            <a:r>
              <a:rPr lang="en-US" sz="2800" dirty="0" smtClean="0"/>
              <a:t>Preferred for combining subsystems</a:t>
            </a:r>
          </a:p>
          <a:p>
            <a:pPr lvl="1"/>
            <a:r>
              <a:rPr lang="en-US" sz="2800" dirty="0" smtClean="0"/>
              <a:t>Cannot set initial conditions</a:t>
            </a:r>
          </a:p>
          <a:p>
            <a:pPr lvl="1"/>
            <a:r>
              <a:rPr lang="en-US" sz="2800" dirty="0" smtClean="0"/>
              <a:t>Cannot represent nonlinearities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6</a:t>
            </a:r>
            <a:endParaRPr lang="en-US" dirty="0"/>
          </a:p>
        </p:txBody>
      </p:sp>
      <p:pic>
        <p:nvPicPr>
          <p:cNvPr id="8" name="Picture 7" descr="simTF.jpg"/>
          <p:cNvPicPr>
            <a:picLocks noChangeAspect="1"/>
          </p:cNvPicPr>
          <p:nvPr/>
        </p:nvPicPr>
        <p:blipFill rotWithShape="1">
          <a:blip r:embed="rId4" cstate="print"/>
          <a:srcRect l="-1" t="91111" r="49684"/>
          <a:stretch/>
        </p:blipFill>
        <p:spPr>
          <a:xfrm>
            <a:off x="1066800" y="2362200"/>
            <a:ext cx="6616700" cy="1752600"/>
          </a:xfrm>
          <a:prstGeom prst="rect">
            <a:avLst/>
          </a:prstGeom>
          <a:ln>
            <a:solidFill>
              <a:schemeClr val="tx2"/>
            </a:solidFill>
          </a:ln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147158"/>
              </p:ext>
            </p:extLst>
          </p:nvPr>
        </p:nvGraphicFramePr>
        <p:xfrm>
          <a:off x="1862138" y="1524000"/>
          <a:ext cx="499586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3" name="Equation" r:id="rId5" imgW="1752600" imgH="228600" progId="Equation.DSMT4">
                  <p:embed/>
                </p:oleObj>
              </mc:Choice>
              <mc:Fallback>
                <p:oleObj name="Equation" r:id="rId5" imgW="1752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1524000"/>
                        <a:ext cx="4995862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283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Simulink</a:t>
            </a:r>
            <a:r>
              <a:rPr lang="en-US" dirty="0" smtClean="0"/>
              <a:t> Notes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42959-C432-4CF8-BEF0-72DBC9196D45}" type="slidenum">
              <a:rPr lang="zh-CN" altLang="en-US" smtClean="0"/>
              <a:pPr>
                <a:defRPr/>
              </a:pPr>
              <a:t>19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04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105400"/>
          </a:xfrm>
        </p:spPr>
        <p:txBody>
          <a:bodyPr/>
          <a:lstStyle/>
          <a:p>
            <a:r>
              <a:rPr lang="en-US" sz="2800" dirty="0" smtClean="0"/>
              <a:t>Consider the following simplified model of a car suspension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Would like to determine the time response of the car body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) for different road inputs 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) 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2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2823229"/>
            <a:ext cx="28151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quarter mass of the car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3537574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the suspension 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62200" y="4223374"/>
            <a:ext cx="3124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tire stiffness and damping</a:t>
            </a:r>
          </a:p>
          <a:p>
            <a:pPr algn="ctr"/>
            <a:r>
              <a:rPr lang="en-US" sz="2000" dirty="0" smtClean="0">
                <a:solidFill>
                  <a:srgbClr val="0070C0"/>
                </a:solidFill>
                <a:latin typeface="+mn-lt"/>
              </a:rPr>
              <a:t>of the tires are neglected</a:t>
            </a:r>
            <a:endParaRPr lang="en-US" sz="2000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143363" name="Picture 3" descr="\\udm-tn-dental\richard.hill\Teaching\AEV 5020\summer 13\suspension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01" t="6491" r="17670" b="37374"/>
          <a:stretch/>
        </p:blipFill>
        <p:spPr bwMode="auto">
          <a:xfrm>
            <a:off x="5715000" y="2307740"/>
            <a:ext cx="2049905" cy="2797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91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534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Differential equation model can be solved for different forcing inputs</a:t>
            </a:r>
          </a:p>
          <a:p>
            <a:endParaRPr lang="en-US" sz="2800" dirty="0" smtClean="0"/>
          </a:p>
          <a:p>
            <a:endParaRPr lang="en-US" sz="1100" dirty="0" smtClean="0"/>
          </a:p>
          <a:p>
            <a:r>
              <a:rPr lang="en-US" sz="2800" dirty="0" smtClean="0"/>
              <a:t>Example: Driving over a bumpy road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= sin(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/>
          </a:p>
          <a:p>
            <a:pPr>
              <a:buNone/>
            </a:pPr>
            <a:endParaRPr lang="en-US" sz="1400" dirty="0" smtClean="0"/>
          </a:p>
          <a:p>
            <a:r>
              <a:rPr lang="en-US" sz="2800" dirty="0" smtClean="0"/>
              <a:t>Example: Driving over a curb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= 1(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7373A-58BF-4617-9EF1-6B71A1A57DBB}" type="slidenum">
              <a:rPr lang="en-US" smtClean="0"/>
              <a:pPr>
                <a:defRPr/>
              </a:pPr>
              <a:t>3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graphicFrame>
        <p:nvGraphicFramePr>
          <p:cNvPr id="3973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862132"/>
              </p:ext>
            </p:extLst>
          </p:nvPr>
        </p:nvGraphicFramePr>
        <p:xfrm>
          <a:off x="1385888" y="5695950"/>
          <a:ext cx="51435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6" name="Equation" r:id="rId3" imgW="2133360" imgH="203040" progId="Equation.DSMT4">
                  <p:embed/>
                </p:oleObj>
              </mc:Choice>
              <mc:Fallback>
                <p:oleObj name="Equation" r:id="rId3" imgW="2133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5695950"/>
                        <a:ext cx="51435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7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786120"/>
              </p:ext>
            </p:extLst>
          </p:nvPr>
        </p:nvGraphicFramePr>
        <p:xfrm>
          <a:off x="1219200" y="3810000"/>
          <a:ext cx="5791200" cy="473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7" name="Equation" r:id="rId5" imgW="2412720" imgH="203040" progId="Equation.DSMT4">
                  <p:embed/>
                </p:oleObj>
              </mc:Choice>
              <mc:Fallback>
                <p:oleObj name="Equation" r:id="rId5" imgW="2412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10000"/>
                        <a:ext cx="5791200" cy="4737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7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041969"/>
              </p:ext>
            </p:extLst>
          </p:nvPr>
        </p:nvGraphicFramePr>
        <p:xfrm>
          <a:off x="1538288" y="2590800"/>
          <a:ext cx="515143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18" name="Equation" r:id="rId7" imgW="2145960" imgH="203040" progId="Equation.DSMT4">
                  <p:embed/>
                </p:oleObj>
              </mc:Choice>
              <mc:Fallback>
                <p:oleObj name="Equation" r:id="rId7" imgW="2145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8288" y="2590800"/>
                        <a:ext cx="5151437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676400" y="4267200"/>
            <a:ext cx="502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+mn-lt"/>
              </a:rPr>
              <a:t>(use property of superposition to solve)</a:t>
            </a:r>
          </a:p>
        </p:txBody>
      </p:sp>
    </p:spTree>
    <p:extLst>
      <p:ext uri="{BB962C8B-B14F-4D97-AF65-F5344CB8AC3E}">
        <p14:creationId xmlns:p14="http://schemas.microsoft.com/office/powerpoint/2010/main" val="229536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/>
          <a:lstStyle/>
          <a:p>
            <a:r>
              <a:rPr lang="en-US" sz="2800" dirty="0" smtClean="0"/>
              <a:t>Can also model with a transfer function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023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Response 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transfer function for this example is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1800" dirty="0" smtClean="0"/>
          </a:p>
          <a:p>
            <a:r>
              <a:rPr lang="en-US" sz="2800" dirty="0" smtClean="0"/>
              <a:t>The time response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can be determined for different inputs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/>
              <a:t> (and zero initial conditions) using the transfer function </a:t>
            </a:r>
          </a:p>
          <a:p>
            <a:endParaRPr lang="en-US" sz="1100" dirty="0" smtClean="0"/>
          </a:p>
          <a:p>
            <a:r>
              <a:rPr lang="en-US" sz="2800" dirty="0" smtClean="0"/>
              <a:t>In general, </a:t>
            </a:r>
            <a:endParaRPr lang="en-US" sz="28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 431,  </a:t>
            </a:r>
            <a:r>
              <a:rPr lang="en-US" dirty="0" smtClean="0"/>
              <a:t>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AB053-23FB-4399-82BB-EC3CC26D6B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164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178733"/>
              </p:ext>
            </p:extLst>
          </p:nvPr>
        </p:nvGraphicFramePr>
        <p:xfrm>
          <a:off x="1736725" y="2286000"/>
          <a:ext cx="46672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6" name="Equation" r:id="rId3" imgW="1854000" imgH="419040" progId="Equation.DSMT4">
                  <p:embed/>
                </p:oleObj>
              </mc:Choice>
              <mc:Fallback>
                <p:oleObj name="Equation" r:id="rId3" imgW="1854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2286000"/>
                        <a:ext cx="46672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9375"/>
              </p:ext>
            </p:extLst>
          </p:nvPr>
        </p:nvGraphicFramePr>
        <p:xfrm>
          <a:off x="1949450" y="5715000"/>
          <a:ext cx="50180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7" name="Equation" r:id="rId5" imgW="1993680" imgH="228600" progId="Equation.DSMT4">
                  <p:embed/>
                </p:oleObj>
              </mc:Choice>
              <mc:Fallback>
                <p:oleObj name="Equation" r:id="rId5" imgW="1993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5715000"/>
                        <a:ext cx="50180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0C0C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079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(step response)</a:t>
            </a:r>
            <a:endParaRPr lang="en-US" u="sng" dirty="0"/>
          </a:p>
        </p:txBody>
      </p:sp>
      <p:graphicFrame>
        <p:nvGraphicFramePr>
          <p:cNvPr id="392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822827"/>
              </p:ext>
            </p:extLst>
          </p:nvPr>
        </p:nvGraphicFramePr>
        <p:xfrm>
          <a:off x="398463" y="1600200"/>
          <a:ext cx="785653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6" name="Equation" r:id="rId3" imgW="2984400" imgH="203040" progId="Equation.DSMT4">
                  <p:embed/>
                </p:oleObj>
              </mc:Choice>
              <mc:Fallback>
                <p:oleObj name="Equation" r:id="rId3" imgW="2984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3" y="1600200"/>
                        <a:ext cx="7856537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292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20000" cy="1143000"/>
          </a:xfrm>
        </p:spPr>
        <p:txBody>
          <a:bodyPr/>
          <a:lstStyle/>
          <a:p>
            <a:r>
              <a:rPr lang="en-US" u="sng" dirty="0" smtClean="0"/>
              <a:t>Example (continued)</a:t>
            </a:r>
            <a:endParaRPr lang="en-US" u="sng" dirty="0"/>
          </a:p>
        </p:txBody>
      </p:sp>
      <p:sp>
        <p:nvSpPr>
          <p:cNvPr id="7" name="Content Placeholder 13"/>
          <p:cNvSpPr>
            <a:spLocks noGrp="1"/>
          </p:cNvSpPr>
          <p:nvPr>
            <p:ph idx="4294967295"/>
          </p:nvPr>
        </p:nvSpPr>
        <p:spPr>
          <a:xfrm>
            <a:off x="0" y="1600200"/>
            <a:ext cx="8839200" cy="4525963"/>
          </a:xfrm>
        </p:spPr>
        <p:txBody>
          <a:bodyPr/>
          <a:lstStyle/>
          <a:p>
            <a:r>
              <a:rPr lang="en-US" sz="2400" dirty="0" smtClean="0"/>
              <a:t>Determine final value:</a:t>
            </a:r>
          </a:p>
          <a:p>
            <a:endParaRPr lang="en-US" dirty="0" smtClean="0"/>
          </a:p>
          <a:p>
            <a:r>
              <a:rPr lang="en-US" sz="2400" dirty="0" smtClean="0"/>
              <a:t>Determine frequency of oscillation: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2400" dirty="0" smtClean="0"/>
              <a:t>Estimate how long it takes before response stays within 2% of its final value: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41991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Notes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ME 431,  </a:t>
            </a:r>
            <a:r>
              <a:rPr lang="en-US" altLang="zh-CN" dirty="0" smtClean="0"/>
              <a:t>Lecture 6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95C30-AB03-41B4-B8E9-945D52FD7417}" type="slidenum">
              <a:rPr lang="zh-CN" altLang="en-US" smtClean="0"/>
              <a:pPr>
                <a:defRPr/>
              </a:pPr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99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DM_Theme (2)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DM Theme">
  <a:themeElements>
    <a:clrScheme name="UDM">
      <a:dk1>
        <a:srgbClr val="1E447C"/>
      </a:dk1>
      <a:lt1>
        <a:srgbClr val="F2F6FC"/>
      </a:lt1>
      <a:dk2>
        <a:srgbClr val="265397"/>
      </a:dk2>
      <a:lt2>
        <a:srgbClr val="98B7E5"/>
      </a:lt2>
      <a:accent1>
        <a:srgbClr val="C00000"/>
      </a:accent1>
      <a:accent2>
        <a:srgbClr val="6678F5"/>
      </a:accent2>
      <a:accent3>
        <a:srgbClr val="666666"/>
      </a:accent3>
      <a:accent4>
        <a:srgbClr val="B0B0B0"/>
      </a:accent4>
      <a:accent5>
        <a:srgbClr val="FFC993"/>
      </a:accent5>
      <a:accent6>
        <a:srgbClr val="5488D4"/>
      </a:accent6>
      <a:hlink>
        <a:srgbClr val="F47A00"/>
      </a:hlink>
      <a:folHlink>
        <a:srgbClr val="246C24"/>
      </a:folHlink>
    </a:clrScheme>
    <a:fontScheme name="UDM Theme">
      <a:majorFont>
        <a:latin typeface="Segoe UI Light"/>
        <a:ea typeface=""/>
        <a:cs typeface=""/>
      </a:majorFont>
      <a:minorFont>
        <a:latin typeface="Lao UI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UDM_Theme (2)</Template>
  <TotalTime>8517</TotalTime>
  <Words>538</Words>
  <Application>Microsoft Office PowerPoint</Application>
  <PresentationFormat>On-screen Show (4:3)</PresentationFormat>
  <Paragraphs>197</Paragraphs>
  <Slides>19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UDM_Theme (2)</vt:lpstr>
      <vt:lpstr>UDM Theme</vt:lpstr>
      <vt:lpstr>Equation</vt:lpstr>
      <vt:lpstr>Lecture 6: Time Response</vt:lpstr>
      <vt:lpstr>Time Response</vt:lpstr>
      <vt:lpstr>Time Response</vt:lpstr>
      <vt:lpstr>Example</vt:lpstr>
      <vt:lpstr>Time Response </vt:lpstr>
      <vt:lpstr>Example (step response)</vt:lpstr>
      <vt:lpstr>Example (continued)</vt:lpstr>
      <vt:lpstr>Example (continued)</vt:lpstr>
      <vt:lpstr>MATLAB Notes</vt:lpstr>
      <vt:lpstr>Numerical Simulation</vt:lpstr>
      <vt:lpstr>Numerical Simulation</vt:lpstr>
      <vt:lpstr>Numerical Simulation</vt:lpstr>
      <vt:lpstr>Numerical Simulation</vt:lpstr>
      <vt:lpstr>Numerical Simulation</vt:lpstr>
      <vt:lpstr>Numerical Simulation</vt:lpstr>
      <vt:lpstr>Numerical Simulation</vt:lpstr>
      <vt:lpstr>Example</vt:lpstr>
      <vt:lpstr>Example</vt:lpstr>
      <vt:lpstr>Simulink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Administratr</dc:creator>
  <cp:lastModifiedBy>exm</cp:lastModifiedBy>
  <cp:revision>119</cp:revision>
  <dcterms:created xsi:type="dcterms:W3CDTF">2012-12-20T22:15:23Z</dcterms:created>
  <dcterms:modified xsi:type="dcterms:W3CDTF">2015-10-04T19:03:37Z</dcterms:modified>
</cp:coreProperties>
</file>