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66" r:id="rId2"/>
  </p:sldMasterIdLst>
  <p:notesMasterIdLst>
    <p:notesMasterId r:id="rId19"/>
  </p:notesMasterIdLst>
  <p:sldIdLst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83" r:id="rId13"/>
    <p:sldId id="384" r:id="rId14"/>
    <p:sldId id="379" r:id="rId15"/>
    <p:sldId id="380" r:id="rId16"/>
    <p:sldId id="381" r:id="rId17"/>
    <p:sldId id="382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8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49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76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 units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0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32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capacitor is constructed of two</a:t>
            </a:r>
            <a:r>
              <a:rPr lang="en-US" baseline="0" dirty="0" smtClean="0"/>
              <a:t> conductive plates separated by an insulating dielectric material … e</a:t>
            </a:r>
            <a:r>
              <a:rPr lang="en-US" dirty="0" smtClean="0"/>
              <a:t>lectrons build up on the negative side and</a:t>
            </a:r>
            <a:r>
              <a:rPr lang="en-US" baseline="0" dirty="0" smtClean="0"/>
              <a:t> are lost on the positive side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Capacitors store energy, like a battery, can be used in hybrid vehicles as another power source (ultra-capacitors)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60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2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Will be important</a:t>
            </a:r>
            <a:r>
              <a:rPr lang="en-US" baseline="0" dirty="0" smtClean="0"/>
              <a:t> for when we model circuits in the Laplace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4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</a:t>
            </a:r>
            <a:r>
              <a:rPr lang="en-US" altLang="zh-CN" dirty="0" smtClean="0"/>
              <a:t>Lecture 8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gif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3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gif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gif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gif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10" Type="http://schemas.openxmlformats.org/officeDocument/2006/relationships/image" Target="../media/image15.wmf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gi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9.wmf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543800" cy="4525963"/>
          </a:xfrm>
        </p:spPr>
        <p:txBody>
          <a:bodyPr/>
          <a:lstStyle/>
          <a:p>
            <a:endParaRPr lang="en-US" sz="1000" dirty="0" smtClean="0"/>
          </a:p>
          <a:p>
            <a:pPr indent="0" algn="ctr">
              <a:buNone/>
            </a:pPr>
            <a:r>
              <a:rPr lang="en-US" sz="2800" dirty="0" smtClean="0"/>
              <a:t>determine the mathematical models that capture the behavior of an electrical system</a:t>
            </a:r>
          </a:p>
          <a:p>
            <a:pPr indent="0" algn="ctr">
              <a:buNone/>
            </a:pPr>
            <a:endParaRPr lang="en-US" sz="1100" dirty="0" smtClean="0"/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Elements making up an electrical system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First-principles modeling of electrical systems in the time domain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Modeling in the Laplace domain (next time)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Lecture 8: </a:t>
            </a:r>
            <a:br>
              <a:rPr lang="en-US" sz="4400" dirty="0" smtClean="0"/>
            </a:br>
            <a:r>
              <a:rPr lang="en-US" sz="4400" dirty="0" smtClean="0"/>
              <a:t>Modeling Electrical Systems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Kirchoff’s</a:t>
            </a:r>
            <a:r>
              <a:rPr lang="en-US" sz="3200" dirty="0" smtClean="0"/>
              <a:t> Voltage Law (loop law)</a:t>
            </a:r>
          </a:p>
          <a:p>
            <a:endParaRPr lang="en-US" sz="1200" dirty="0" smtClean="0"/>
          </a:p>
          <a:p>
            <a:pPr lvl="1"/>
            <a:r>
              <a:rPr lang="en-US" sz="3200" dirty="0" smtClean="0"/>
              <a:t>Sum of voltages around a loop equals zero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graphicFrame>
        <p:nvGraphicFramePr>
          <p:cNvPr id="1853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548108"/>
              </p:ext>
            </p:extLst>
          </p:nvPr>
        </p:nvGraphicFramePr>
        <p:xfrm>
          <a:off x="325438" y="3733800"/>
          <a:ext cx="3916362" cy="906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61" name="Equation" r:id="rId4" imgW="1663560" imgH="393480" progId="Equation.DSMT4">
                  <p:embed/>
                </p:oleObj>
              </mc:Choice>
              <mc:Fallback>
                <p:oleObj name="Equation" r:id="rId4" imgW="1663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3733800"/>
                        <a:ext cx="3916362" cy="906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LRC.gif"/>
          <p:cNvPicPr>
            <a:picLocks noChangeAspect="1"/>
          </p:cNvPicPr>
          <p:nvPr/>
        </p:nvPicPr>
        <p:blipFill rotWithShape="1">
          <a:blip r:embed="rId6" cstate="print"/>
          <a:srcRect l="22494" t="26281" r="23413" b="24085"/>
          <a:stretch/>
        </p:blipFill>
        <p:spPr>
          <a:xfrm>
            <a:off x="3429000" y="3964673"/>
            <a:ext cx="4080680" cy="28933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one equation for each loop</a:t>
            </a:r>
          </a:p>
          <a:p>
            <a:r>
              <a:rPr lang="en-US" sz="2800" dirty="0" smtClean="0"/>
              <a:t>Assume a direction for current, if solution is negative, know direction is opposite 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11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186370" name="Object 2"/>
          <p:cNvGraphicFramePr>
            <a:graphicFrameLocks noChangeAspect="1"/>
          </p:cNvGraphicFramePr>
          <p:nvPr/>
        </p:nvGraphicFramePr>
        <p:xfrm>
          <a:off x="201613" y="4648200"/>
          <a:ext cx="4178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6" name="Equation" r:id="rId3" imgW="2184120" imgH="393480" progId="Equation.DSMT4">
                  <p:embed/>
                </p:oleObj>
              </mc:Choice>
              <mc:Fallback>
                <p:oleObj name="Equation" r:id="rId3" imgW="2184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13" y="4648200"/>
                        <a:ext cx="41783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228600" y="5418137"/>
          <a:ext cx="3787775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7" name="Equation" r:id="rId5" imgW="1981080" imgH="393480" progId="Equation.DSMT4">
                  <p:embed/>
                </p:oleObj>
              </mc:Choice>
              <mc:Fallback>
                <p:oleObj name="Equation" r:id="rId5" imgW="19810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18137"/>
                        <a:ext cx="3787775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twoLoops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343400" y="3276600"/>
            <a:ext cx="3924905" cy="199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46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Equations can be rewritten in terms of charge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A mechanical analog exists for each circuit</a:t>
            </a:r>
          </a:p>
          <a:p>
            <a:r>
              <a:rPr lang="en-US" sz="2800" dirty="0" smtClean="0"/>
              <a:t>What are the state variables?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energy storage element</a:t>
            </a:r>
            <a:r>
              <a:rPr lang="en-US" sz="2400" dirty="0" smtClean="0"/>
              <a:t>			</a:t>
            </a:r>
            <a:r>
              <a:rPr lang="en-US" sz="2400" u="sng" dirty="0" smtClean="0"/>
              <a:t>state variable</a:t>
            </a:r>
          </a:p>
          <a:p>
            <a:pPr>
              <a:buNone/>
            </a:pPr>
            <a:r>
              <a:rPr lang="en-US" sz="1100" dirty="0" smtClean="0"/>
              <a:t>	</a:t>
            </a:r>
            <a:r>
              <a:rPr lang="en-US" sz="500" dirty="0" smtClean="0"/>
              <a:t>	</a:t>
            </a:r>
            <a:endParaRPr lang="en-US" sz="1100" dirty="0" smtClean="0"/>
          </a:p>
          <a:p>
            <a:pPr>
              <a:buNone/>
            </a:pPr>
            <a:r>
              <a:rPr lang="en-US" sz="2400" dirty="0" smtClean="0"/>
              <a:t>		capacitor</a:t>
            </a:r>
          </a:p>
          <a:p>
            <a:pPr>
              <a:buNone/>
            </a:pPr>
            <a:r>
              <a:rPr lang="en-US" sz="1400" dirty="0" smtClean="0"/>
              <a:t>				</a:t>
            </a:r>
          </a:p>
          <a:p>
            <a:pPr>
              <a:buNone/>
            </a:pPr>
            <a:r>
              <a:rPr lang="en-US" sz="2400" dirty="0" smtClean="0"/>
              <a:t>		inductor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12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364849"/>
              </p:ext>
            </p:extLst>
          </p:nvPr>
        </p:nvGraphicFramePr>
        <p:xfrm>
          <a:off x="2865438" y="2009775"/>
          <a:ext cx="3763962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95" name="Equation" r:id="rId3" imgW="1968480" imgH="393480" progId="Equation.DSMT4">
                  <p:embed/>
                </p:oleObj>
              </mc:Choice>
              <mc:Fallback>
                <p:oleObj name="Equation" r:id="rId3" imgW="1968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2009775"/>
                        <a:ext cx="3763962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3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139794"/>
              </p:ext>
            </p:extLst>
          </p:nvPr>
        </p:nvGraphicFramePr>
        <p:xfrm>
          <a:off x="2911475" y="2770188"/>
          <a:ext cx="3592513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96" name="Equation" r:id="rId5" imgW="1879560" imgH="393480" progId="Equation.DSMT4">
                  <p:embed/>
                </p:oleObj>
              </mc:Choice>
              <mc:Fallback>
                <p:oleObj name="Equation" r:id="rId5" imgW="1879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1475" y="2770188"/>
                        <a:ext cx="3592513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6" name="Object 6"/>
          <p:cNvGraphicFramePr>
            <a:graphicFrameLocks noChangeAspect="1"/>
          </p:cNvGraphicFramePr>
          <p:nvPr/>
        </p:nvGraphicFramePr>
        <p:xfrm>
          <a:off x="6477000" y="4953000"/>
          <a:ext cx="881063" cy="861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97" name="Equation" r:id="rId7" imgW="457200" imgH="457200" progId="Equation.DSMT4">
                  <p:embed/>
                </p:oleObj>
              </mc:Choice>
              <mc:Fallback>
                <p:oleObj name="Equation" r:id="rId7" imgW="4572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953000"/>
                        <a:ext cx="881063" cy="8615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47" name="Object 7"/>
          <p:cNvGraphicFramePr>
            <a:graphicFrameLocks noChangeAspect="1"/>
          </p:cNvGraphicFramePr>
          <p:nvPr/>
        </p:nvGraphicFramePr>
        <p:xfrm>
          <a:off x="6477000" y="5892800"/>
          <a:ext cx="8318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98" name="Equation" r:id="rId9" imgW="431640" imgH="228600" progId="Equation.DSMT4">
                  <p:embed/>
                </p:oleObj>
              </mc:Choice>
              <mc:Fallback>
                <p:oleObj name="Equation" r:id="rId9" imgW="431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892800"/>
                        <a:ext cx="8318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eft Brace 12"/>
          <p:cNvSpPr/>
          <p:nvPr/>
        </p:nvSpPr>
        <p:spPr>
          <a:xfrm>
            <a:off x="6248400" y="5029200"/>
            <a:ext cx="152400" cy="7620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68648" name="Object 8"/>
          <p:cNvGraphicFramePr>
            <a:graphicFrameLocks noChangeAspect="1"/>
          </p:cNvGraphicFramePr>
          <p:nvPr/>
        </p:nvGraphicFramePr>
        <p:xfrm>
          <a:off x="5287963" y="5176520"/>
          <a:ext cx="808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99" name="Equation" r:id="rId11" imgW="419040" imgH="228600" progId="Equation.DSMT4">
                  <p:embed/>
                </p:oleObj>
              </mc:Choice>
              <mc:Fallback>
                <p:oleObj name="Equation" r:id="rId11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7963" y="5176520"/>
                        <a:ext cx="808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into state space form where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is the input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is the output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13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3706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946893"/>
              </p:ext>
            </p:extLst>
          </p:nvPr>
        </p:nvGraphicFramePr>
        <p:xfrm>
          <a:off x="2254250" y="2844800"/>
          <a:ext cx="4208463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4" name="Equation" r:id="rId3" imgW="1663560" imgH="1041120" progId="Equation.DSMT4">
                  <p:embed/>
                </p:oleObj>
              </mc:Choice>
              <mc:Fallback>
                <p:oleObj name="Equation" r:id="rId3" imgW="1663560" imgH="1041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2844800"/>
                        <a:ext cx="4208463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0691" name="Object 3"/>
          <p:cNvGraphicFramePr>
            <a:graphicFrameLocks noChangeAspect="1"/>
          </p:cNvGraphicFramePr>
          <p:nvPr/>
        </p:nvGraphicFramePr>
        <p:xfrm>
          <a:off x="2393950" y="5451872"/>
          <a:ext cx="1035050" cy="567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15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5451872"/>
                        <a:ext cx="1035050" cy="5679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936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Putting into matrix form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14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371714" name="Object 2"/>
          <p:cNvGraphicFramePr>
            <a:graphicFrameLocks noChangeAspect="1"/>
          </p:cNvGraphicFramePr>
          <p:nvPr/>
        </p:nvGraphicFramePr>
        <p:xfrm>
          <a:off x="1752599" y="2209800"/>
          <a:ext cx="4969389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0" name="Equation" r:id="rId3" imgW="2387520" imgH="1955520" progId="Equation.DSMT4">
                  <p:embed/>
                </p:oleObj>
              </mc:Choice>
              <mc:Fallback>
                <p:oleObj name="Equation" r:id="rId3" imgW="2387520" imgH="1955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599" y="2209800"/>
                        <a:ext cx="4969389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216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transfer function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/E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15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10" name="Picture 9" descr="twoLoops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2292927"/>
            <a:ext cx="3429000" cy="174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 (</a:t>
            </a:r>
            <a:r>
              <a:rPr lang="en-US" u="sng" dirty="0" err="1" smtClean="0"/>
              <a:t>con’t</a:t>
            </a:r>
            <a:r>
              <a:rPr lang="en-US" u="sng" dirty="0" smtClean="0"/>
              <a:t>)</a:t>
            </a:r>
            <a:endParaRPr lang="en-US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16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5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Electrical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772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Voltage (e) – is a measure of the force that causes electrons to move through a circuit (a potential measured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a ground)</a:t>
            </a:r>
          </a:p>
          <a:p>
            <a:endParaRPr lang="en-US" sz="2400" dirty="0" smtClean="0"/>
          </a:p>
          <a:p>
            <a:endParaRPr lang="en-US" sz="36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Current (</a:t>
            </a:r>
            <a:r>
              <a:rPr lang="en-US" sz="2400" dirty="0" err="1" smtClean="0"/>
              <a:t>i</a:t>
            </a:r>
            <a:r>
              <a:rPr lang="en-US" sz="2400" dirty="0" smtClean="0"/>
              <a:t>) – is a measure of the rate of flow of charge (electrons) through a circuit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dq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en-US" sz="2400" dirty="0" smtClean="0"/>
              <a:t>), current has direction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8" t="25403" r="15073" b="30454"/>
          <a:stretch/>
        </p:blipFill>
        <p:spPr>
          <a:xfrm>
            <a:off x="3248167" y="5105400"/>
            <a:ext cx="3057098" cy="16650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5" t="19281" r="20707" b="33443"/>
          <a:stretch/>
        </p:blipFill>
        <p:spPr>
          <a:xfrm>
            <a:off x="3276600" y="2743200"/>
            <a:ext cx="2590798" cy="1592643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Electrical Systems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-228600" y="1874837"/>
            <a:ext cx="47244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800" dirty="0" smtClean="0"/>
              <a:t>Electrical systems consist of three basic types of elements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Resistance elements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Capacitance elements</a:t>
            </a:r>
          </a:p>
          <a:p>
            <a:pPr marL="857250" indent="-514350">
              <a:buFont typeface="+mj-lt"/>
              <a:buAutoNum type="arabicPeriod"/>
            </a:pPr>
            <a:r>
              <a:rPr lang="en-US" sz="2800" dirty="0" smtClean="0"/>
              <a:t>Inductance elements</a:t>
            </a:r>
            <a:endParaRPr lang="en-US" sz="2800" dirty="0"/>
          </a:p>
        </p:txBody>
      </p:sp>
      <p:pic>
        <p:nvPicPr>
          <p:cNvPr id="11" name="Picture 10" descr="LRC.gif"/>
          <p:cNvPicPr>
            <a:picLocks noChangeAspect="1"/>
          </p:cNvPicPr>
          <p:nvPr/>
        </p:nvPicPr>
        <p:blipFill rotWithShape="1">
          <a:blip r:embed="rId3" cstate="print"/>
          <a:srcRect l="22494" t="26281" r="23413" b="24085"/>
          <a:stretch/>
        </p:blipFill>
        <p:spPr>
          <a:xfrm>
            <a:off x="4135272" y="1760560"/>
            <a:ext cx="4080680" cy="289332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495800" y="2590800"/>
            <a:ext cx="1219200" cy="9144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Electrical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Resistance Elements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lvl="1"/>
            <a:r>
              <a:rPr lang="en-US" sz="3200" dirty="0" smtClean="0"/>
              <a:t>Dissipate energy (like a damper)</a:t>
            </a:r>
          </a:p>
          <a:p>
            <a:pPr lvl="1"/>
            <a:r>
              <a:rPr lang="en-US" sz="3200" dirty="0" smtClean="0"/>
              <a:t>Resistance has units of an Ohm (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967658"/>
              </p:ext>
            </p:extLst>
          </p:nvPr>
        </p:nvGraphicFramePr>
        <p:xfrm>
          <a:off x="4532313" y="2819400"/>
          <a:ext cx="3773487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14" name="Equation" r:id="rId4" imgW="1333440" imgH="203040" progId="Equation.DSMT4">
                  <p:embed/>
                </p:oleObj>
              </mc:Choice>
              <mc:Fallback>
                <p:oleObj name="Equation" r:id="rId4" imgW="13334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2819400"/>
                        <a:ext cx="3773487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1" t="28856" r="25627" b="43086"/>
          <a:stretch/>
        </p:blipFill>
        <p:spPr>
          <a:xfrm>
            <a:off x="1405719" y="2438400"/>
            <a:ext cx="2483893" cy="123967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562600" y="2286000"/>
            <a:ext cx="2590800" cy="1066800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Electrical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Capacitance Elements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400" dirty="0" smtClean="0"/>
              <a:t>Capacitance is measured as charge stored per unit voltage</a:t>
            </a:r>
          </a:p>
          <a:p>
            <a:pPr lvl="1"/>
            <a:r>
              <a:rPr lang="en-US" sz="2400" dirty="0" smtClean="0"/>
              <a:t>If you apply a voltage across a capacitor a potential builds up that is then released if the voltage is removed … in other words, capacitors store potential energy (like a spring)</a:t>
            </a:r>
          </a:p>
          <a:p>
            <a:pPr lvl="1"/>
            <a:r>
              <a:rPr lang="en-US" sz="2400" dirty="0" smtClean="0"/>
              <a:t>Capacitance has units of a Farad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063656"/>
              </p:ext>
            </p:extLst>
          </p:nvPr>
        </p:nvGraphicFramePr>
        <p:xfrm>
          <a:off x="4038600" y="2362200"/>
          <a:ext cx="102870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82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362200"/>
                        <a:ext cx="1028700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527932"/>
              </p:ext>
            </p:extLst>
          </p:nvPr>
        </p:nvGraphicFramePr>
        <p:xfrm>
          <a:off x="5105400" y="2362200"/>
          <a:ext cx="3055937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83" name="Equation" r:id="rId6" imgW="1244520" imgH="393480" progId="Equation.DSMT4">
                  <p:embed/>
                </p:oleObj>
              </mc:Choice>
              <mc:Fallback>
                <p:oleObj name="Equation" r:id="rId6" imgW="124452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362200"/>
                        <a:ext cx="3055937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96" t="30358" r="32565" b="42718"/>
          <a:stretch/>
        </p:blipFill>
        <p:spPr>
          <a:xfrm>
            <a:off x="1524000" y="2180230"/>
            <a:ext cx="2189853" cy="127834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Electrical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/>
          <a:lstStyle/>
          <a:p>
            <a:r>
              <a:rPr lang="en-US" sz="3200" dirty="0" smtClean="0"/>
              <a:t>Inductance Elements</a:t>
            </a:r>
          </a:p>
          <a:p>
            <a:endParaRPr lang="en-US" sz="4000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400" dirty="0" smtClean="0"/>
              <a:t>An inductor is a coil of wire such that current through the coil generates a magnetic field which induces a voltage that is proportional to how fast the current is changing</a:t>
            </a:r>
          </a:p>
          <a:p>
            <a:pPr lvl="1"/>
            <a:r>
              <a:rPr lang="en-US" sz="2400" dirty="0" smtClean="0"/>
              <a:t>If power is disconnected, the induced voltage will make the current continue to flow (like an inertia)</a:t>
            </a:r>
          </a:p>
          <a:p>
            <a:pPr lvl="1"/>
            <a:r>
              <a:rPr lang="en-US" sz="2400" dirty="0" smtClean="0"/>
              <a:t>Inductance elements store kinetic energy</a:t>
            </a:r>
          </a:p>
          <a:p>
            <a:pPr lvl="1"/>
            <a:r>
              <a:rPr lang="en-US" sz="2400" dirty="0" smtClean="0"/>
              <a:t>Inductance has units of a Henry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graphicFrame>
        <p:nvGraphicFramePr>
          <p:cNvPr id="17920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320436"/>
              </p:ext>
            </p:extLst>
          </p:nvPr>
        </p:nvGraphicFramePr>
        <p:xfrm>
          <a:off x="5562600" y="2268294"/>
          <a:ext cx="1295400" cy="932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62" name="Equation" r:id="rId4" imgW="533160" imgH="393480" progId="Equation.DSMT4">
                  <p:embed/>
                </p:oleObj>
              </mc:Choice>
              <mc:Fallback>
                <p:oleObj name="Equation" r:id="rId4" imgW="5331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268294"/>
                        <a:ext cx="1295400" cy="932106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solidFill>
                          <a:schemeClr val="bg1">
                            <a:lumMod val="1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66" t="30378" r="27619" b="38015"/>
          <a:stretch/>
        </p:blipFill>
        <p:spPr>
          <a:xfrm>
            <a:off x="1719618" y="1910371"/>
            <a:ext cx="2776182" cy="1594829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Resistors in series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graphicFrame>
        <p:nvGraphicFramePr>
          <p:cNvPr id="1822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308804"/>
              </p:ext>
            </p:extLst>
          </p:nvPr>
        </p:nvGraphicFramePr>
        <p:xfrm>
          <a:off x="2671762" y="4044245"/>
          <a:ext cx="21494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0" name="Equation" r:id="rId4" imgW="876240" imgH="228600" progId="Equation.DSMT4">
                  <p:embed/>
                </p:oleObj>
              </mc:Choice>
              <mc:Fallback>
                <p:oleObj name="Equation" r:id="rId4" imgW="8762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2" y="4044245"/>
                        <a:ext cx="21494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04" b="31579"/>
          <a:stretch/>
        </p:blipFill>
        <p:spPr>
          <a:xfrm>
            <a:off x="1212934" y="2057400"/>
            <a:ext cx="5819053" cy="2096134"/>
          </a:xfrm>
          <a:prstGeom prst="rect">
            <a:avLst/>
          </a:prstGeom>
        </p:spPr>
      </p:pic>
      <p:graphicFrame>
        <p:nvGraphicFramePr>
          <p:cNvPr id="1822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326789"/>
              </p:ext>
            </p:extLst>
          </p:nvPr>
        </p:nvGraphicFramePr>
        <p:xfrm>
          <a:off x="3429000" y="5410200"/>
          <a:ext cx="3551238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1" name="Equation" r:id="rId7" imgW="1447560" imgH="393480" progId="Equation.DSMT4">
                  <p:embed/>
                </p:oleObj>
              </mc:Choice>
              <mc:Fallback>
                <p:oleObj name="Equation" r:id="rId7" imgW="14475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410200"/>
                        <a:ext cx="3551238" cy="941387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solidFill>
                          <a:schemeClr val="bg1">
                            <a:lumMod val="1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Notched Right Arrow 10"/>
          <p:cNvSpPr/>
          <p:nvPr/>
        </p:nvSpPr>
        <p:spPr>
          <a:xfrm>
            <a:off x="2362200" y="5665787"/>
            <a:ext cx="9144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22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64917"/>
              </p:ext>
            </p:extLst>
          </p:nvPr>
        </p:nvGraphicFramePr>
        <p:xfrm>
          <a:off x="4876800" y="4800600"/>
          <a:ext cx="252412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2" name="Equation" r:id="rId9" imgW="1028520" imgH="228600" progId="Equation.DSMT4">
                  <p:embed/>
                </p:oleObj>
              </mc:Choice>
              <mc:Fallback>
                <p:oleObj name="Equation" r:id="rId9" imgW="10285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800600"/>
                        <a:ext cx="252412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980600"/>
              </p:ext>
            </p:extLst>
          </p:nvPr>
        </p:nvGraphicFramePr>
        <p:xfrm>
          <a:off x="4870450" y="4102100"/>
          <a:ext cx="23685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3" name="Equation" r:id="rId11" imgW="965160" imgH="228600" progId="Equation.DSMT4">
                  <p:embed/>
                </p:oleObj>
              </mc:Choice>
              <mc:Fallback>
                <p:oleObj name="Equation" r:id="rId11" imgW="9651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102100"/>
                        <a:ext cx="236855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957026" y="3886200"/>
            <a:ext cx="4367574" cy="0"/>
          </a:xfrm>
          <a:prstGeom prst="straightConnector1">
            <a:avLst/>
          </a:prstGeom>
          <a:ln w="25400">
            <a:solidFill>
              <a:srgbClr val="00206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Resistors in parallel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graphicFrame>
        <p:nvGraphicFramePr>
          <p:cNvPr id="183298" name="Object 2"/>
          <p:cNvGraphicFramePr>
            <a:graphicFrameLocks noChangeAspect="1"/>
          </p:cNvGraphicFramePr>
          <p:nvPr/>
        </p:nvGraphicFramePr>
        <p:xfrm>
          <a:off x="1066800" y="2271712"/>
          <a:ext cx="18700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0" name="Equation" r:id="rId4" imgW="761760" imgH="228600" progId="Equation.DSMT4">
                  <p:embed/>
                </p:oleObj>
              </mc:Choice>
              <mc:Fallback>
                <p:oleObj name="Equation" r:id="rId4" imgW="7617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71712"/>
                        <a:ext cx="1870075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537285"/>
              </p:ext>
            </p:extLst>
          </p:nvPr>
        </p:nvGraphicFramePr>
        <p:xfrm>
          <a:off x="2971800" y="5262562"/>
          <a:ext cx="4330700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1" name="Equation" r:id="rId6" imgW="1765080" imgH="507960" progId="Equation.DSMT4">
                  <p:embed/>
                </p:oleObj>
              </mc:Choice>
              <mc:Fallback>
                <p:oleObj name="Equation" r:id="rId6" imgW="1765080" imgH="507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262562"/>
                        <a:ext cx="4330700" cy="121443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solidFill>
                          <a:schemeClr val="bg1">
                            <a:lumMod val="1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Notched Right Arrow 9"/>
          <p:cNvSpPr/>
          <p:nvPr/>
        </p:nvSpPr>
        <p:spPr>
          <a:xfrm>
            <a:off x="1773237" y="5715000"/>
            <a:ext cx="914400" cy="3810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t="17991" r="18343" b="18574"/>
          <a:stretch/>
        </p:blipFill>
        <p:spPr>
          <a:xfrm>
            <a:off x="4419600" y="1600200"/>
            <a:ext cx="3921109" cy="3398293"/>
          </a:xfrm>
          <a:prstGeom prst="rect">
            <a:avLst/>
          </a:prstGeom>
        </p:spPr>
      </p:pic>
      <p:graphicFrame>
        <p:nvGraphicFramePr>
          <p:cNvPr id="1833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2080303"/>
              </p:ext>
            </p:extLst>
          </p:nvPr>
        </p:nvGraphicFramePr>
        <p:xfrm>
          <a:off x="1219200" y="3733800"/>
          <a:ext cx="2898775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2" name="Equation" r:id="rId9" imgW="1180800" imgH="482400" progId="Equation.DSMT4">
                  <p:embed/>
                </p:oleObj>
              </mc:Choice>
              <mc:Fallback>
                <p:oleObj name="Equation" r:id="rId9" imgW="118080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733800"/>
                        <a:ext cx="2898775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1" name="Object 5"/>
          <p:cNvGraphicFramePr>
            <a:graphicFrameLocks noChangeAspect="1"/>
          </p:cNvGraphicFramePr>
          <p:nvPr/>
        </p:nvGraphicFramePr>
        <p:xfrm>
          <a:off x="1244600" y="2743200"/>
          <a:ext cx="233680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3" name="Equation" r:id="rId11" imgW="952200" imgH="431640" progId="Equation.DSMT4">
                  <p:embed/>
                </p:oleObj>
              </mc:Choice>
              <mc:Fallback>
                <p:oleObj name="Equation" r:id="rId11" imgW="95220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2743200"/>
                        <a:ext cx="2336800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4525963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Kirchoff’s</a:t>
            </a:r>
            <a:r>
              <a:rPr lang="en-US" sz="3200" dirty="0" smtClean="0"/>
              <a:t> Current Law (node law)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3200" dirty="0" smtClean="0"/>
              <a:t>Current in to a node is conserved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</a:t>
            </a:r>
            <a:r>
              <a:rPr lang="en-US" dirty="0" smtClean="0"/>
              <a:t>Lecture 8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11" t="21208" r="30636" b="30892"/>
          <a:stretch/>
        </p:blipFill>
        <p:spPr>
          <a:xfrm>
            <a:off x="5104262" y="2934269"/>
            <a:ext cx="3016155" cy="3357349"/>
          </a:xfrm>
          <a:prstGeom prst="rect">
            <a:avLst/>
          </a:prstGeom>
        </p:spPr>
      </p:pic>
      <p:graphicFrame>
        <p:nvGraphicFramePr>
          <p:cNvPr id="1843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282942"/>
              </p:ext>
            </p:extLst>
          </p:nvPr>
        </p:nvGraphicFramePr>
        <p:xfrm>
          <a:off x="1981200" y="4065256"/>
          <a:ext cx="255587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37" name="Equation" r:id="rId5" imgW="1041120" imgH="228600" progId="Equation.DSMT4">
                  <p:embed/>
                </p:oleObj>
              </mc:Choice>
              <mc:Fallback>
                <p:oleObj name="Equation" r:id="rId5" imgW="10411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065256"/>
                        <a:ext cx="2555875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8740</TotalTime>
  <Words>561</Words>
  <Application>Microsoft Office PowerPoint</Application>
  <PresentationFormat>On-screen Show (4:3)</PresentationFormat>
  <Paragraphs>123</Paragraphs>
  <Slides>16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UDM_Theme (2)</vt:lpstr>
      <vt:lpstr>UDM Theme</vt:lpstr>
      <vt:lpstr>Equation</vt:lpstr>
      <vt:lpstr>Lecture 8:  Modeling Electrical Systems</vt:lpstr>
      <vt:lpstr>Modeling Electrical Systems</vt:lpstr>
      <vt:lpstr>Modeling Electrical Systems</vt:lpstr>
      <vt:lpstr>Modeling Electrical Systems</vt:lpstr>
      <vt:lpstr>Modeling Electrical Systems</vt:lpstr>
      <vt:lpstr>Modeling Electrical Systems</vt:lpstr>
      <vt:lpstr>Electrical Circuits</vt:lpstr>
      <vt:lpstr>Electrical Circuits</vt:lpstr>
      <vt:lpstr>Electrical Circuits</vt:lpstr>
      <vt:lpstr>Electrical Circuits</vt:lpstr>
      <vt:lpstr>Electrical Circuits</vt:lpstr>
      <vt:lpstr>Electrical Circuits</vt:lpstr>
      <vt:lpstr>Electrical Circuits</vt:lpstr>
      <vt:lpstr>Electrical Circuits</vt:lpstr>
      <vt:lpstr>Example</vt:lpstr>
      <vt:lpstr>Example (con’t)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137</cp:revision>
  <dcterms:created xsi:type="dcterms:W3CDTF">2012-12-20T22:15:23Z</dcterms:created>
  <dcterms:modified xsi:type="dcterms:W3CDTF">2015-10-04T19:04:19Z</dcterms:modified>
</cp:coreProperties>
</file>